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4" r:id="rId11"/>
    <p:sldId id="265" r:id="rId12"/>
    <p:sldId id="266"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090" y="-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04/03/2013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21804" y="2060848"/>
            <a:ext cx="7772400" cy="1470025"/>
          </a:xfrm>
        </p:spPr>
        <p:txBody>
          <a:bodyPr>
            <a:noAutofit/>
          </a:bodyPr>
          <a:lstStyle/>
          <a:p>
            <a:r>
              <a:rPr lang="es-CO" sz="3200" dirty="0" smtClean="0">
                <a:latin typeface="Lucida Calligraphy" pitchFamily="66" charset="0"/>
              </a:rPr>
              <a:t>Tema n°4. </a:t>
            </a:r>
            <a:r>
              <a:rPr lang="es-CO" sz="3200" i="1" dirty="0">
                <a:solidFill>
                  <a:srgbClr val="FF0000"/>
                </a:solidFill>
                <a:latin typeface="Lucida Calligraphy" pitchFamily="66" charset="0"/>
              </a:rPr>
              <a:t>Acompañó al Rey del cielo y de la tierra </a:t>
            </a:r>
            <a:r>
              <a:rPr lang="es-CO" sz="3200" i="1" dirty="0" smtClean="0">
                <a:solidFill>
                  <a:srgbClr val="FF0000"/>
                </a:solidFill>
                <a:latin typeface="Lucida Calligraphy" pitchFamily="66" charset="0"/>
              </a:rPr>
              <a:t>en las incomodidades del pesebre. </a:t>
            </a:r>
            <a:endParaRPr lang="es-CO" sz="3200" i="1" dirty="0">
              <a:solidFill>
                <a:srgbClr val="FF0000"/>
              </a:solidFill>
              <a:latin typeface="Lucida Calligraphy" pitchFamily="66" charset="0"/>
            </a:endParaRPr>
          </a:p>
        </p:txBody>
      </p:sp>
      <p:sp>
        <p:nvSpPr>
          <p:cNvPr id="3" name="2 Subtítulo"/>
          <p:cNvSpPr>
            <a:spLocks noGrp="1"/>
          </p:cNvSpPr>
          <p:nvPr>
            <p:ph type="subTitle" idx="1"/>
          </p:nvPr>
        </p:nvSpPr>
        <p:spPr>
          <a:xfrm>
            <a:off x="323528" y="4208884"/>
            <a:ext cx="2520280" cy="1752600"/>
          </a:xfrm>
        </p:spPr>
        <p:txBody>
          <a:bodyPr>
            <a:normAutofit/>
          </a:bodyPr>
          <a:lstStyle/>
          <a:p>
            <a:r>
              <a:rPr lang="es-CO" sz="4000" i="1" dirty="0" smtClean="0">
                <a:solidFill>
                  <a:srgbClr val="002060"/>
                </a:solidFill>
              </a:rPr>
              <a:t>Texto base:</a:t>
            </a:r>
          </a:p>
          <a:p>
            <a:r>
              <a:rPr lang="es-CO" sz="4000" i="1" dirty="0" smtClean="0">
                <a:solidFill>
                  <a:srgbClr val="002060"/>
                </a:solidFill>
              </a:rPr>
              <a:t>Luc.2:6,7</a:t>
            </a:r>
            <a:r>
              <a:rPr lang="es-CO" sz="4000" i="1" dirty="0">
                <a:solidFill>
                  <a:srgbClr val="002060"/>
                </a:solidFill>
              </a:rPr>
              <a:t>.</a:t>
            </a:r>
          </a:p>
        </p:txBody>
      </p:sp>
      <p:sp>
        <p:nvSpPr>
          <p:cNvPr id="4" name="3 Elipse"/>
          <p:cNvSpPr/>
          <p:nvPr/>
        </p:nvSpPr>
        <p:spPr>
          <a:xfrm>
            <a:off x="323528" y="188640"/>
            <a:ext cx="8568952" cy="16344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latin typeface="Gloucester MT Extra Condensed" pitchFamily="18" charset="0"/>
              </a:rPr>
              <a:t>SIETE  MENSAJES  SOBRE  LA  VIRGEN  MARÍA</a:t>
            </a:r>
          </a:p>
        </p:txBody>
      </p:sp>
      <p:pic>
        <p:nvPicPr>
          <p:cNvPr id="1026" name="Picture 2" descr="http://atenea33.bligoo.es/media/users/20/1008856/images/public/291113/jesus-pesebre-nacido.jpg?v=13437846657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573016"/>
            <a:ext cx="5184576"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17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0625515">
            <a:off x="234487" y="718710"/>
            <a:ext cx="4546848" cy="2186629"/>
          </a:xfrm>
        </p:spPr>
        <p:txBody>
          <a:bodyPr>
            <a:noAutofit/>
          </a:bodyPr>
          <a:lstStyle/>
          <a:p>
            <a:pPr marL="0" indent="0" algn="ctr">
              <a:buNone/>
            </a:pPr>
            <a:r>
              <a:rPr lang="es-CO" sz="3600" dirty="0" smtClean="0"/>
              <a:t>Recuerda</a:t>
            </a:r>
            <a:r>
              <a:rPr lang="es-CO" sz="3600" dirty="0"/>
              <a:t>:</a:t>
            </a:r>
            <a:r>
              <a:rPr lang="es-CO" sz="3600" dirty="0" smtClean="0"/>
              <a:t> </a:t>
            </a:r>
            <a:r>
              <a:rPr lang="es-CO" sz="3600" dirty="0">
                <a:solidFill>
                  <a:srgbClr val="FF0000"/>
                </a:solidFill>
              </a:rPr>
              <a:t>La virgen María </a:t>
            </a:r>
            <a:r>
              <a:rPr lang="es-CO" sz="3600" dirty="0" smtClean="0">
                <a:solidFill>
                  <a:srgbClr val="FF0000"/>
                </a:solidFill>
              </a:rPr>
              <a:t>es un </a:t>
            </a:r>
            <a:r>
              <a:rPr lang="es-CO" sz="3600" dirty="0">
                <a:solidFill>
                  <a:srgbClr val="FF0000"/>
                </a:solidFill>
              </a:rPr>
              <a:t>instrumento que nos conduce a </a:t>
            </a:r>
            <a:r>
              <a:rPr lang="es-CO" sz="3600" dirty="0" smtClean="0">
                <a:solidFill>
                  <a:srgbClr val="FF0000"/>
                </a:solidFill>
              </a:rPr>
              <a:t>Cristo.</a:t>
            </a:r>
            <a:endParaRPr lang="es-CO" sz="3600" dirty="0">
              <a:solidFill>
                <a:srgbClr val="FF0000"/>
              </a:solidFill>
            </a:endParaRPr>
          </a:p>
        </p:txBody>
      </p:sp>
      <p:pic>
        <p:nvPicPr>
          <p:cNvPr id="4" name="Picture 2" descr="http://atenea33.bligoo.es/media/users/20/1008856/images/public/291113/jesus-pesebre-nacido.jpg?v=13437846657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88640"/>
            <a:ext cx="3672408" cy="288032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95537" y="3717032"/>
            <a:ext cx="8568952" cy="2554545"/>
          </a:xfrm>
          <a:prstGeom prst="rect">
            <a:avLst/>
          </a:prstGeom>
        </p:spPr>
        <p:txBody>
          <a:bodyPr wrap="square">
            <a:spAutoFit/>
          </a:bodyPr>
          <a:lstStyle/>
          <a:p>
            <a:pPr algn="ctr"/>
            <a:r>
              <a:rPr lang="es-CO" b="1" baseline="30000" dirty="0"/>
              <a:t> </a:t>
            </a:r>
            <a:r>
              <a:rPr lang="es-CO" b="1" dirty="0" smtClean="0"/>
              <a:t>    </a:t>
            </a:r>
            <a:r>
              <a:rPr lang="es-CO" sz="3200" b="1" dirty="0" smtClean="0"/>
              <a:t>El texto base dice: </a:t>
            </a:r>
            <a:r>
              <a:rPr lang="es-CO" sz="3200" dirty="0" smtClean="0"/>
              <a:t>Y </a:t>
            </a:r>
            <a:r>
              <a:rPr lang="es-CO" sz="3200" dirty="0"/>
              <a:t>aconteció que estando ellos allí, se cumplieron los días de su alumbramiento</a:t>
            </a:r>
            <a:r>
              <a:rPr lang="es-CO" sz="3200" dirty="0" smtClean="0"/>
              <a:t>.</a:t>
            </a:r>
            <a:r>
              <a:rPr lang="es-CO" sz="3200" b="1" baseline="30000" dirty="0" smtClean="0"/>
              <a:t> </a:t>
            </a:r>
            <a:r>
              <a:rPr lang="es-CO" sz="3200" dirty="0"/>
              <a:t>Y dio a luz a su </a:t>
            </a:r>
            <a:r>
              <a:rPr lang="es-CO" sz="3200" dirty="0" smtClean="0"/>
              <a:t>hijo …, </a:t>
            </a:r>
            <a:r>
              <a:rPr lang="es-CO" sz="3200" dirty="0"/>
              <a:t>y lo envolvió en pañales, y lo acostó en un </a:t>
            </a:r>
            <a:r>
              <a:rPr lang="es-CO" sz="3200" i="1" u="sng" dirty="0"/>
              <a:t>pesebre</a:t>
            </a:r>
            <a:r>
              <a:rPr lang="es-CO" sz="3200" dirty="0"/>
              <a:t>, porque no había lugar para ellos en el </a:t>
            </a:r>
            <a:r>
              <a:rPr lang="es-CO" sz="3200" dirty="0" smtClean="0"/>
              <a:t>mesón </a:t>
            </a:r>
            <a:r>
              <a:rPr lang="es-CO" sz="3200" dirty="0" smtClean="0">
                <a:solidFill>
                  <a:srgbClr val="FF0000"/>
                </a:solidFill>
              </a:rPr>
              <a:t>Lucas </a:t>
            </a:r>
            <a:r>
              <a:rPr lang="es-CO" sz="3200" dirty="0">
                <a:solidFill>
                  <a:srgbClr val="FF0000"/>
                </a:solidFill>
              </a:rPr>
              <a:t>2:6,7. </a:t>
            </a:r>
          </a:p>
        </p:txBody>
      </p:sp>
    </p:spTree>
    <p:extLst>
      <p:ext uri="{BB962C8B-B14F-4D97-AF65-F5344CB8AC3E}">
        <p14:creationId xmlns:p14="http://schemas.microsoft.com/office/powerpoint/2010/main" val="393831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0" indent="0" algn="ctr">
              <a:buNone/>
            </a:pPr>
            <a:r>
              <a:rPr lang="es-CO" dirty="0"/>
              <a:t> </a:t>
            </a:r>
            <a:r>
              <a:rPr lang="es-CO" dirty="0" smtClean="0"/>
              <a:t>Note la responsabilidad que pesaba sobre la </a:t>
            </a:r>
            <a:r>
              <a:rPr lang="es-CO" dirty="0"/>
              <a:t>v</a:t>
            </a:r>
            <a:r>
              <a:rPr lang="es-CO" dirty="0" smtClean="0"/>
              <a:t>irgen María de cuidar del Niño, y que ella, a pesar de su corta edad cumplió a cabalidad: El texto dice que ella lo «</a:t>
            </a:r>
            <a:r>
              <a:rPr lang="es-CO" i="1" u="sng" dirty="0" smtClean="0"/>
              <a:t>envolvió en pañales y lo acostó en </a:t>
            </a:r>
            <a:r>
              <a:rPr lang="es-CO" i="1" u="sng" dirty="0"/>
              <a:t>u</a:t>
            </a:r>
            <a:r>
              <a:rPr lang="es-CO" i="1" u="sng" dirty="0" smtClean="0"/>
              <a:t>n pesebre</a:t>
            </a:r>
            <a:r>
              <a:rPr lang="es-CO" dirty="0" smtClean="0"/>
              <a:t>».</a:t>
            </a:r>
          </a:p>
          <a:p>
            <a:pPr marL="0" indent="0" algn="ctr">
              <a:buNone/>
            </a:pPr>
            <a:endParaRPr lang="es-CO" dirty="0" smtClean="0"/>
          </a:p>
          <a:p>
            <a:pPr marL="0" indent="0" algn="ctr">
              <a:buNone/>
            </a:pPr>
            <a:r>
              <a:rPr lang="es-CO" dirty="0" smtClean="0"/>
              <a:t>Era </a:t>
            </a:r>
            <a:r>
              <a:rPr lang="es-CO" dirty="0"/>
              <a:t>necesario cortarle el cordón umbilical a fin de que tuviera vida independiente. La costumbre antigua indicaba que se debía frotar al recién nacido con sal después de lavarlo. Según los antiguos este tratamiento fortalecería la piel, la secaría más y la limpiaría mejor. También se consideraba que la sal tenía propiedades preservativas. Además, se acostumbraba fajar y envolver al </a:t>
            </a:r>
            <a:r>
              <a:rPr lang="es-CO" dirty="0" smtClean="0"/>
              <a:t>niño.</a:t>
            </a:r>
            <a:endParaRPr lang="es-CO" dirty="0"/>
          </a:p>
          <a:p>
            <a:endParaRPr lang="es-CO" dirty="0"/>
          </a:p>
        </p:txBody>
      </p:sp>
    </p:spTree>
    <p:extLst>
      <p:ext uri="{BB962C8B-B14F-4D97-AF65-F5344CB8AC3E}">
        <p14:creationId xmlns:p14="http://schemas.microsoft.com/office/powerpoint/2010/main" val="102283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a:bodyPr>
          <a:lstStyle/>
          <a:p>
            <a:pPr marL="0" indent="0">
              <a:buNone/>
            </a:pPr>
            <a:r>
              <a:rPr lang="es-CO" dirty="0" smtClean="0"/>
              <a:t>Y a pesar de esta situación de pobreza, la Biblia no registra ni una sola queja contra José, por no haberle buscado un lugar adecuado donde dar a luz a su amado Hijo.</a:t>
            </a:r>
          </a:p>
          <a:p>
            <a:pPr marL="0" indent="0">
              <a:buNone/>
            </a:pPr>
            <a:endParaRPr lang="es-CO" dirty="0"/>
          </a:p>
          <a:p>
            <a:pPr marL="0" indent="0">
              <a:buNone/>
            </a:pPr>
            <a:r>
              <a:rPr lang="es-CO" dirty="0" smtClean="0"/>
              <a:t>Es el único caso registrado, en el cual una madre haya tenido que traer un hijo al mundo bajo esta situación tan precaria.</a:t>
            </a:r>
            <a:r>
              <a:rPr lang="es-CO" dirty="0"/>
              <a:t> </a:t>
            </a:r>
            <a:r>
              <a:rPr lang="es-CO" dirty="0" smtClean="0"/>
              <a:t>Esto nos dice del carácter humilde y sumiso que demuestra María desde que se la registra en la Biblia, veamos dos puntos.  </a:t>
            </a:r>
            <a:endParaRPr lang="es-CO" dirty="0"/>
          </a:p>
          <a:p>
            <a:pPr marL="0" indent="0">
              <a:buNone/>
            </a:pPr>
            <a:endParaRPr lang="es-CO" dirty="0"/>
          </a:p>
        </p:txBody>
      </p:sp>
    </p:spTree>
    <p:extLst>
      <p:ext uri="{BB962C8B-B14F-4D97-AF65-F5344CB8AC3E}">
        <p14:creationId xmlns:p14="http://schemas.microsoft.com/office/powerpoint/2010/main" val="356266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4402832" cy="2857500"/>
          </a:xfrm>
        </p:spPr>
        <p:txBody>
          <a:bodyPr>
            <a:normAutofit/>
          </a:bodyPr>
          <a:lstStyle/>
          <a:p>
            <a:pPr marL="0" indent="0" algn="ctr">
              <a:buNone/>
            </a:pPr>
            <a:r>
              <a:rPr lang="es-CO" sz="3600" b="1" dirty="0" smtClean="0"/>
              <a:t>1)</a:t>
            </a:r>
            <a:r>
              <a:rPr lang="es-CO" dirty="0" smtClean="0"/>
              <a:t>. </a:t>
            </a:r>
            <a:r>
              <a:rPr lang="es-CO" dirty="0" smtClean="0">
                <a:solidFill>
                  <a:srgbClr val="FF0000"/>
                </a:solidFill>
              </a:rPr>
              <a:t>Luc.1:38</a:t>
            </a:r>
            <a:r>
              <a:rPr lang="es-CO" dirty="0" smtClean="0"/>
              <a:t>.</a:t>
            </a:r>
            <a:r>
              <a:rPr lang="es-CO" dirty="0"/>
              <a:t> Entonces María dijo: </a:t>
            </a:r>
            <a:r>
              <a:rPr lang="es-CO" i="1" u="sng" dirty="0"/>
              <a:t>He aquí la sierva del Señor</a:t>
            </a:r>
            <a:r>
              <a:rPr lang="es-CO" dirty="0"/>
              <a:t>; hágase conmigo conforme a tu palabra</a:t>
            </a:r>
            <a:r>
              <a:rPr lang="es-CO" dirty="0" smtClean="0"/>
              <a:t>.</a:t>
            </a:r>
          </a:p>
        </p:txBody>
      </p:sp>
      <p:pic>
        <p:nvPicPr>
          <p:cNvPr id="1026" name="Picture 2" descr="http://bp2.blogger.com/_C25vqjaIxbU/SA2BQ-AkX2I/AAAAAAAADtw/vEGeijKb_1o/s400/mary_ang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60648"/>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3450997"/>
            <a:ext cx="8778552" cy="3046988"/>
          </a:xfrm>
          <a:prstGeom prst="rect">
            <a:avLst/>
          </a:prstGeom>
        </p:spPr>
        <p:txBody>
          <a:bodyPr wrap="square">
            <a:spAutoFit/>
          </a:bodyPr>
          <a:lstStyle/>
          <a:p>
            <a:r>
              <a:rPr lang="es-CO" sz="3200" dirty="0"/>
              <a:t>Esta exclamación muestra la aceptación de la voluntad de Dios. El Señor… tenía la potestad de decidir… de la vida de sus siervos y sobre sus posesiones. Aquí María humildemente se reconoce «sierva del Señor» y como tal esta dispuesta a hacer todo lo que Dios le ordene.</a:t>
            </a:r>
          </a:p>
        </p:txBody>
      </p:sp>
    </p:spTree>
    <p:extLst>
      <p:ext uri="{BB962C8B-B14F-4D97-AF65-F5344CB8AC3E}">
        <p14:creationId xmlns:p14="http://schemas.microsoft.com/office/powerpoint/2010/main" val="18098415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440160"/>
          </a:xfrm>
        </p:spPr>
        <p:txBody>
          <a:bodyPr>
            <a:normAutofit fontScale="92500"/>
          </a:bodyPr>
          <a:lstStyle/>
          <a:p>
            <a:pPr marL="0" indent="0">
              <a:buNone/>
            </a:pPr>
            <a:r>
              <a:rPr lang="es-CO" sz="3900" b="1" dirty="0" smtClean="0"/>
              <a:t>2)</a:t>
            </a:r>
            <a:r>
              <a:rPr lang="es-CO" dirty="0" smtClean="0"/>
              <a:t>. </a:t>
            </a:r>
            <a:r>
              <a:rPr lang="es-CO" dirty="0" smtClean="0">
                <a:solidFill>
                  <a:srgbClr val="FF0000"/>
                </a:solidFill>
              </a:rPr>
              <a:t>Luc.1:47,48</a:t>
            </a:r>
            <a:r>
              <a:rPr lang="es-CO" dirty="0" smtClean="0"/>
              <a:t>.</a:t>
            </a:r>
            <a:r>
              <a:rPr lang="es-CO" b="1" baseline="30000" dirty="0"/>
              <a:t> </a:t>
            </a:r>
            <a:r>
              <a:rPr lang="es-CO" i="1" dirty="0" smtClean="0"/>
              <a:t>Y </a:t>
            </a:r>
            <a:r>
              <a:rPr lang="es-CO" i="1" dirty="0"/>
              <a:t>mi espíritu se regocija en Dios </a:t>
            </a:r>
            <a:r>
              <a:rPr lang="es-CO" i="1" u="sng" dirty="0"/>
              <a:t>mi </a:t>
            </a:r>
            <a:r>
              <a:rPr lang="es-CO" i="1" u="sng" dirty="0" smtClean="0"/>
              <a:t>Salvador</a:t>
            </a:r>
            <a:r>
              <a:rPr lang="es-CO" i="1" dirty="0" smtClean="0"/>
              <a:t>.</a:t>
            </a:r>
            <a:r>
              <a:rPr lang="es-CO" dirty="0"/>
              <a:t> </a:t>
            </a:r>
            <a:r>
              <a:rPr lang="es-CO" b="1" baseline="30000" dirty="0" smtClean="0"/>
              <a:t>48 </a:t>
            </a:r>
            <a:r>
              <a:rPr lang="es-CO" i="1" dirty="0"/>
              <a:t>Porque ha mirado la </a:t>
            </a:r>
            <a:r>
              <a:rPr lang="es-CO" u="sng" dirty="0"/>
              <a:t>bajeza </a:t>
            </a:r>
            <a:r>
              <a:rPr lang="es-CO" i="1" dirty="0"/>
              <a:t>de su sierva</a:t>
            </a:r>
            <a:r>
              <a:rPr lang="es-CO" i="1" dirty="0" smtClean="0"/>
              <a:t>;</a:t>
            </a:r>
            <a:endParaRPr lang="es-CO" i="1" dirty="0" smtClean="0"/>
          </a:p>
        </p:txBody>
      </p:sp>
      <p:sp>
        <p:nvSpPr>
          <p:cNvPr id="2" name="1 Rectángulo"/>
          <p:cNvSpPr/>
          <p:nvPr/>
        </p:nvSpPr>
        <p:spPr>
          <a:xfrm>
            <a:off x="413479" y="1988840"/>
            <a:ext cx="5904656" cy="2246769"/>
          </a:xfrm>
          <a:prstGeom prst="rect">
            <a:avLst/>
          </a:prstGeom>
        </p:spPr>
        <p:txBody>
          <a:bodyPr wrap="square">
            <a:spAutoFit/>
          </a:bodyPr>
          <a:lstStyle/>
          <a:p>
            <a:pPr algn="ctr"/>
            <a:r>
              <a:rPr lang="es-CO" sz="2800" dirty="0"/>
              <a:t>Note que María, como todos los demás seres humanos, necesitaba la salvación. Por lo tanto ella dice: «</a:t>
            </a:r>
            <a:r>
              <a:rPr lang="es-CO" sz="2800" i="1" u="sng" dirty="0"/>
              <a:t>Dios mi Salvador</a:t>
            </a:r>
            <a:r>
              <a:rPr lang="es-CO" sz="2800" dirty="0"/>
              <a:t>» el cual era su propio Hijo </a:t>
            </a:r>
            <a:r>
              <a:rPr lang="es-CO" sz="2800" dirty="0">
                <a:solidFill>
                  <a:srgbClr val="FF0000"/>
                </a:solidFill>
              </a:rPr>
              <a:t>(Mat.1:21</a:t>
            </a:r>
            <a:r>
              <a:rPr lang="es-CO" sz="2800" dirty="0" smtClean="0">
                <a:solidFill>
                  <a:srgbClr val="FF0000"/>
                </a:solidFill>
              </a:rPr>
              <a:t>).</a:t>
            </a:r>
            <a:endParaRPr lang="es-CO" sz="2800" dirty="0">
              <a:solidFill>
                <a:srgbClr val="FF0000"/>
              </a:solidFill>
            </a:endParaRPr>
          </a:p>
        </p:txBody>
      </p:sp>
      <p:sp>
        <p:nvSpPr>
          <p:cNvPr id="4" name="3 Rectángulo"/>
          <p:cNvSpPr/>
          <p:nvPr/>
        </p:nvSpPr>
        <p:spPr>
          <a:xfrm>
            <a:off x="413479" y="4725144"/>
            <a:ext cx="8551009" cy="1815882"/>
          </a:xfrm>
          <a:prstGeom prst="rect">
            <a:avLst/>
          </a:prstGeom>
        </p:spPr>
        <p:txBody>
          <a:bodyPr wrap="square">
            <a:spAutoFit/>
          </a:bodyPr>
          <a:lstStyle/>
          <a:p>
            <a:r>
              <a:rPr lang="es-CO" sz="2800" dirty="0"/>
              <a:t>Además ella dice</a:t>
            </a:r>
            <a:r>
              <a:rPr lang="es-CO" sz="2800" b="1" dirty="0"/>
              <a:t> «</a:t>
            </a:r>
            <a:r>
              <a:rPr lang="es-CO" sz="2800" b="1" i="1" u="sng" dirty="0"/>
              <a:t>ha mirado la Bajeza de su sierva</a:t>
            </a:r>
            <a:r>
              <a:rPr lang="es-CO" sz="2800" b="1" dirty="0"/>
              <a:t>». </a:t>
            </a:r>
            <a:r>
              <a:rPr lang="es-CO" sz="2800" dirty="0"/>
              <a:t>Gr. tapéinōsis, que quiere decir: “humillación”, “bajeza”.  Esta palabra «bajeza» se refiere a la situación </a:t>
            </a:r>
            <a:r>
              <a:rPr lang="es-CO" sz="2800" i="1" u="sng" dirty="0"/>
              <a:t>económica</a:t>
            </a:r>
            <a:r>
              <a:rPr lang="es-CO" sz="2800" dirty="0"/>
              <a:t> y </a:t>
            </a:r>
            <a:r>
              <a:rPr lang="es-CO" sz="2800" i="1" u="sng" dirty="0"/>
              <a:t>social</a:t>
            </a:r>
            <a:r>
              <a:rPr lang="es-CO" sz="2800" dirty="0"/>
              <a:t> de María.</a:t>
            </a:r>
            <a:endParaRPr lang="es-CO" sz="2800" i="1" dirty="0"/>
          </a:p>
        </p:txBody>
      </p:sp>
      <p:pic>
        <p:nvPicPr>
          <p:cNvPr id="1026" name="Picture 2" descr="http://t1.gstatic.com/images?q=tbn:ANd9GcQp-6OTXHZqY8SnC8P9bbzd-K6d2mqL757Vgudsav8FCCZN-86E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8135" y="1809665"/>
            <a:ext cx="2646353" cy="2425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12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336704"/>
          </a:xfrm>
          <a:blipFill>
            <a:blip r:embed="rId2"/>
            <a:tile tx="0" ty="0" sx="100000" sy="100000" flip="none" algn="tl"/>
          </a:blipFill>
        </p:spPr>
        <p:txBody>
          <a:bodyPr>
            <a:normAutofit fontScale="85000" lnSpcReduction="10000"/>
          </a:bodyPr>
          <a:lstStyle/>
          <a:p>
            <a:pPr marL="0" indent="0" algn="ctr">
              <a:buNone/>
            </a:pPr>
            <a:r>
              <a:rPr lang="es-CO" dirty="0" smtClean="0"/>
              <a:t>De esta posición en que María se encontraba Dios la toma y la exalta colocándola en una posición que ella misma dice:</a:t>
            </a:r>
            <a:r>
              <a:rPr lang="es-CO" i="1" dirty="0"/>
              <a:t> </a:t>
            </a:r>
            <a:r>
              <a:rPr lang="es-CO" i="1" dirty="0" smtClean="0"/>
              <a:t>«</a:t>
            </a:r>
            <a:r>
              <a:rPr lang="es-CO" i="1" u="sng" dirty="0" smtClean="0"/>
              <a:t>desde </a:t>
            </a:r>
            <a:r>
              <a:rPr lang="es-CO" i="1" u="sng" dirty="0"/>
              <a:t>ahora me dirán bienaventurada todas las </a:t>
            </a:r>
            <a:r>
              <a:rPr lang="es-CO" i="1" u="sng" dirty="0" smtClean="0"/>
              <a:t>generaciones</a:t>
            </a:r>
            <a:r>
              <a:rPr lang="es-CO" i="1" dirty="0" smtClean="0"/>
              <a:t>» </a:t>
            </a:r>
            <a:r>
              <a:rPr lang="es-CO" i="1" dirty="0" smtClean="0">
                <a:solidFill>
                  <a:srgbClr val="FF0000"/>
                </a:solidFill>
              </a:rPr>
              <a:t>(Luc.1:48) .</a:t>
            </a:r>
          </a:p>
          <a:p>
            <a:pPr marL="0" indent="0">
              <a:buNone/>
            </a:pPr>
            <a:endParaRPr lang="es-CO" i="1" dirty="0"/>
          </a:p>
          <a:p>
            <a:pPr marL="0" indent="0" algn="ctr">
              <a:buNone/>
            </a:pPr>
            <a:r>
              <a:rPr lang="es-CO" sz="3500" dirty="0" smtClean="0"/>
              <a:t>En </a:t>
            </a:r>
            <a:r>
              <a:rPr lang="es-CO" sz="3500" dirty="0" smtClean="0"/>
              <a:t>contraposición </a:t>
            </a:r>
            <a:r>
              <a:rPr lang="es-CO" sz="3500" dirty="0" smtClean="0"/>
              <a:t>de lo que hizo Dios con María, notemos lo que hizo el Hijo de Dios</a:t>
            </a:r>
            <a:r>
              <a:rPr lang="es-CO" sz="3500" dirty="0" smtClean="0"/>
              <a:t>:</a:t>
            </a:r>
          </a:p>
          <a:p>
            <a:pPr marL="0" indent="0" algn="ctr">
              <a:buNone/>
            </a:pPr>
            <a:r>
              <a:rPr lang="es-CO" sz="3500" dirty="0" smtClean="0">
                <a:solidFill>
                  <a:srgbClr val="FF0000"/>
                </a:solidFill>
              </a:rPr>
              <a:t> </a:t>
            </a:r>
            <a:r>
              <a:rPr lang="es-CO" sz="3500" dirty="0" smtClean="0">
                <a:solidFill>
                  <a:srgbClr val="FF0000"/>
                </a:solidFill>
              </a:rPr>
              <a:t>Filipenses 2:5-8</a:t>
            </a:r>
            <a:r>
              <a:rPr lang="es-CO" sz="3500" dirty="0" smtClean="0"/>
              <a:t>. </a:t>
            </a:r>
            <a:r>
              <a:rPr lang="es-CO" sz="3500" b="1" baseline="30000" dirty="0"/>
              <a:t>5 </a:t>
            </a:r>
            <a:r>
              <a:rPr lang="es-CO" sz="3500" dirty="0"/>
              <a:t>Haya, pues, en vosotros este sentir que hubo también en Cristo Jesús, </a:t>
            </a:r>
            <a:r>
              <a:rPr lang="es-CO" sz="3500" b="1" baseline="30000" dirty="0" smtClean="0"/>
              <a:t>6 </a:t>
            </a:r>
            <a:r>
              <a:rPr lang="es-CO" sz="3500" i="1" u="sng" dirty="0"/>
              <a:t>el cual, siendo en forma de Dios</a:t>
            </a:r>
            <a:r>
              <a:rPr lang="es-CO" sz="3500" dirty="0"/>
              <a:t>, no estimó el ser igual a Dios como cosa a que aferrarse, </a:t>
            </a:r>
            <a:r>
              <a:rPr lang="es-CO" sz="3500" b="1" baseline="30000" dirty="0" smtClean="0"/>
              <a:t>7 </a:t>
            </a:r>
            <a:r>
              <a:rPr lang="es-CO" sz="3500" i="1" u="sng" dirty="0"/>
              <a:t>sino que se despojó a sí mismo, tomando forma de siervo</a:t>
            </a:r>
            <a:r>
              <a:rPr lang="es-CO" sz="3500" dirty="0"/>
              <a:t>, hecho semejante a los hombres</a:t>
            </a:r>
            <a:r>
              <a:rPr lang="es-CO" sz="3500" dirty="0" smtClean="0"/>
              <a:t>; </a:t>
            </a:r>
            <a:r>
              <a:rPr lang="es-CO" sz="3500" b="1" baseline="30000" dirty="0" smtClean="0"/>
              <a:t>8 </a:t>
            </a:r>
            <a:r>
              <a:rPr lang="es-CO" sz="3500" dirty="0"/>
              <a:t>y estando en la condición de hombre, se humilló a sí mismo, haciéndose obediente hasta la muerte, y muerte de cruz.</a:t>
            </a:r>
            <a:r>
              <a:rPr lang="es-CO" sz="3500" i="1" dirty="0" smtClean="0"/>
              <a:t> </a:t>
            </a:r>
            <a:endParaRPr lang="es-CO" sz="3500" dirty="0"/>
          </a:p>
        </p:txBody>
      </p:sp>
    </p:spTree>
    <p:extLst>
      <p:ext uri="{BB962C8B-B14F-4D97-AF65-F5344CB8AC3E}">
        <p14:creationId xmlns:p14="http://schemas.microsoft.com/office/powerpoint/2010/main" val="2357962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3200" b="1" dirty="0" smtClean="0">
                <a:solidFill>
                  <a:srgbClr val="FF0000"/>
                </a:solidFill>
              </a:rPr>
              <a:t>¿Cuál era el trono del Hijo de Dios antes de tomar la forma humana en el vientre de María?</a:t>
            </a:r>
            <a:endParaRPr lang="es-CO" sz="3200" b="1" dirty="0">
              <a:solidFill>
                <a:srgbClr val="FF0000"/>
              </a:solidFill>
            </a:endParaRPr>
          </a:p>
        </p:txBody>
      </p:sp>
      <p:sp>
        <p:nvSpPr>
          <p:cNvPr id="3" name="2 Marcador de contenido"/>
          <p:cNvSpPr>
            <a:spLocks noGrp="1"/>
          </p:cNvSpPr>
          <p:nvPr>
            <p:ph idx="1"/>
          </p:nvPr>
        </p:nvSpPr>
        <p:spPr>
          <a:xfrm>
            <a:off x="457200" y="1600200"/>
            <a:ext cx="4834880" cy="4925144"/>
          </a:xfrm>
        </p:spPr>
        <p:txBody>
          <a:bodyPr/>
          <a:lstStyle/>
          <a:p>
            <a:pPr marL="0" indent="0" algn="ctr">
              <a:buNone/>
            </a:pPr>
            <a:r>
              <a:rPr lang="es-CO" dirty="0" smtClean="0">
                <a:solidFill>
                  <a:srgbClr val="FF0000"/>
                </a:solidFill>
              </a:rPr>
              <a:t>Éxodo </a:t>
            </a:r>
            <a:r>
              <a:rPr lang="es-CO" dirty="0" smtClean="0">
                <a:solidFill>
                  <a:srgbClr val="FF0000"/>
                </a:solidFill>
              </a:rPr>
              <a:t>24:9,10</a:t>
            </a:r>
            <a:r>
              <a:rPr lang="es-CO" dirty="0" smtClean="0"/>
              <a:t>. Y </a:t>
            </a:r>
            <a:r>
              <a:rPr lang="es-CO" dirty="0"/>
              <a:t>subieron Moisés y Aarón, Nadab y </a:t>
            </a:r>
            <a:r>
              <a:rPr lang="es-CO" dirty="0" smtClean="0"/>
              <a:t>Abiu, </a:t>
            </a:r>
            <a:r>
              <a:rPr lang="es-CO" dirty="0"/>
              <a:t>y setenta de los ancianos de Israel; </a:t>
            </a:r>
            <a:r>
              <a:rPr lang="es-CO" b="1" baseline="30000" dirty="0" smtClean="0"/>
              <a:t>10 </a:t>
            </a:r>
            <a:r>
              <a:rPr lang="es-CO" dirty="0"/>
              <a:t>y vieron al Dios de Israel; y había debajo de sus pies como un </a:t>
            </a:r>
            <a:r>
              <a:rPr lang="es-CO" i="1" u="sng" dirty="0"/>
              <a:t>embaldosado de zafiro</a:t>
            </a:r>
            <a:r>
              <a:rPr lang="es-CO" dirty="0"/>
              <a:t>, semejante al cielo cuando está sereno. </a:t>
            </a:r>
          </a:p>
        </p:txBody>
      </p:sp>
      <p:sp>
        <p:nvSpPr>
          <p:cNvPr id="4" name="AutoShape 2" descr="data:image/jpeg;base64,/9j/4AAQSkZJRgABAQAAAQABAAD/2wCEAAkGBhQSERUTExQWFRUWGBwaGBgXFxcYGxoYGBccFxgYGBgYHSYgFxojHBYYHy8gIycpLCwsFR4xNTAqNSYrLCkBCQoKDgwOGg8PGiolHyUsKSkqLCwpKSwpLCksLCwsLCwsLCwsLCksLCwsLCwsLCwpLCksLCwsLCkpLCkpLCksLP/AABEIAMYA/gMBIgACEQEDEQH/xAAbAAACAgMBAAAAAAAAAAAAAAAEBQMGAAIHAf/EAEIQAAECBAMECAQFAgQFBQAAAAECEQADBCEFEjFBUWFxBhMigZGhsfAyQsHRFCNS4fFikgdygqIVJENTsjM0Y8LS/8QAGgEAAgMBAQAAAAAAAAAAAAAAAwQBAgUABv/EACwRAAICAgEDAwMEAgMAAAAAAAECAAMRIRIEMUETIlEFYXGBobHwM0IUIzL/2gAMAwEAAhEDEQA/AFCKMqUx33JMe1VQlLpS7s0FzpAftFkDVvIQorJ2eYVAMDoI9mnvO5g4wJJJBBzGxGjiz7okVMUvXw0F4hkphjLlRZyBucqctTSTTw0oEsfWIZErZDClpXMI22aj9VAEJm0Thx5bYmkUeW40g+jl/L4cDugsU2w+73d/ekZ9lpIzGVXjBqalb33fRuRhiihvz9Pb98TU0oJBHH+IkzCxhI2HxCZExNKzaabOZhgqR2e6Fonh/YhjJqnQeERyJlCwkIlh293fWMlyhbTx4GAqiuAJD3/mIE1noIkgyvqCM1oAPFvqY1TTeL+QYfSF0yv3cvfvbBtBWuddPf3iQDO5gzaqlB+5h9fWBPwjORfYPrBU6qF+GsSUzHT33R3M5xOB1BFUjAm3828IFqKcFg3vQA7ocTZgBbhs97h5wMspPe/hFWsJMumoiqMMcMAOPdeEk3Dzmi3LkOm3Mn37tC+ZK14ezB6bmEsyqYik0uXtH3s+nnCqsOYxZ6uW4bx+ghHU0t/ft40Kbc94pZRkRFNkmNjKYQcuXA6hD4eZz1cTIJYILhweEEyZJVcuTHiJMQ1lY1hE7Y4EFj5mVdT1fw/FvEA0DzFsRzbxMSS5mbXxiehpwlRSSUlVgRsO0jugowoI8y4AMpvSGYkzjkLpDB9NNYXibDrF8BUmcUg5g9iNogSbhOVnLRt1WIEG42HVQAZf5rKJSN7X3wHOw9rtGIWSoqPzKJhxTLCgx1jzpJr3KKnIxPKlQdTSS8FzMMvbQwbR0Gm+AWXrjMdrqxMkUeigIaSZI1ESUtMBtN/CJ5lORcacoy3t5ajB1N5P8/SGFlD3rp9YUGa0af8AEyNIEFYwTWARhOngO/v2xgVeJ++EQ16nTmF7bN3t4Rz62Cp03IxWy7EdqxCC8MxEOobxFMVXl7E+xE+G1xC33/xDg6VQIAWkmOcQrQFEmBkYmL8Pf0gLGVFxzhbnMESlCO0g886j1eJffyhlhNYciifdmfxinJmGHNJVFMknl94l6lUanLyzuOV4iH77/QQ2w6tGUq3D6P8AaKRLqSdYZVddklpSDci/i/2gL9OPEsthGzHa8Q2nWJ0z37/SKpLrNL+/vDKjqSTCj9MVhUuzLEFOnz8fekRqlgWb3vgZdfkSN+znGkue9zC5Ur2jYszNaiRC2pkWt7/eHCrj6QLUU1n0HnFq3xGAQRK5Po2vAqaZrmHy0AXMK6tB3RpV2ExaysHtFFZPIsNIVTDffDWpk74WzpBjUqIEzLayJrJnB9LiJlkm7W3wB1bGDkPZ/wCIKwAgFm89RMp9cpu53wlnURJfR+MPULCgU7CYUYsplBL2SG7+PGLUk5wJZo91ZgWGgJ+sFUuttYhRKI4jhDWlpdsZ9jACa1aajWhlEpAOmphjKpGD3IiHD7WdhDKTPGmyMSxiTiH7CBzE6mIjX5bG4Ox9ILxCWwcabortUYtUnLvF7LMQquUfi+X0f6QtmV0aysUKTlN0mBqymy3BdJ0PHdGhXUF7xJmLdobTYk4ynu+0Lq2WyraHT7RGhJBeDRJzjj7YwbHA5lkqLjcXhETSAxghNPGyJDHSOZwY0lEJrRmQD3/SFolw/RIeWRAIpbiAV24GIYVxcJMH1CGQlLRIilvptgioRHNZkiW9KLqSS6h6nziGsmkrJ0GyGiEZUqVtNh36mFypDmLI+STAvTB6UlxD2mqAhDnu01aF9PTd0D1c8nlFm/7DiLGopuMFV5Upz4QbTVTaxW5U8iGmHusgQOykAQSucyyUayqwieqltrcwGjEBLDI13xJLnFWpvGaVKnMfV86gc2X3mBJ9KW3esOsgbeYDqZJP3iyWRhceZXZ9MBxMLaiRtOkWGplgcT78IR119dmwftGtS5Ji96AiJZxAiHrILqqdzbwiFNOwY2jTUjEyGU5g/XsCo7NBCitrCVOdTD+XT5gtIDlnHd+0LqTDCsKb4kkA7QzetoZqZRkyUHky6YYBf0O/nFjo8PGzXdCugp2VpeLLTpc5h948r1Vm9TbrXUhTKZ31iOerKHhtNQlY3K9ecIMQBSWV3bjyhWv3HcHa+JunEvlVcbO+A8Rk2JHvjAFRNIj2lqyLG49I0FrwMiJBuRwYFOlEFjE1LM+VVwYNmU4XcacNnv6xEKZjwgvqAxmuiQromPpBdHJIPH6QZTS7ZSHGyCpdE3P1hay7wY2tYEE/BsX2GJPwrEW5wxTT2IIsY8EvhprCvqkwoWZRSRpvgVdLoOLQwkJYgDfEy6a5fnAvUIJl8RbLpr+9kazKbS0MEy2L84yVKcuYn1T3nYi6rp7BO4X74B/CNDld3J13RnVJAfb7vBBaQJXjmJKyUwyjvhXNkvaH1TK2iBU0jw3XbgblGrBiqnoSpTeJg5dQJQyS93aVx4QStLJYBoCXLMFFnLvErKcDUkkTSeHHnDOlmm1/3hPLDEe/KGEpbX0eBWgGKqSpjlEQTkxvTzDuaCptMwdvf1jP7HEfVtSv1cluLwtmURNywEPKhIBuLwnq6nZr73Ro0sfEh2yIpqUpTpeF6l3zHRj4wVVTWheJt2LFLv3bWjWqU4mbYMGSYXPAmdzA7j7HmYZfgFSyerlhSFXto/0OsIULSk7z5Q3w/EVAdgXu4OhvY8xcd8XsU5yIMHWJbsLldlz94ayl5Q0L6CURb28Nxh5KcxOrkcQnUng5AHOPM3MOW5tg61BETlBQGrmzb4ImgTUpSfmcvZwBr6GDJdMJfbLflozkcV5sveGECy5H5UtrLmgISNGBUSs97jxgYYdxAEEncr9XhBDqBtY9yiye8i8FHBglClH/ALSf7lAEn/cB/EPJdN1iFFVwuYEp2dmW+nkHgqtpQv8AKBuVAqPiyeQGzhBj1B7SyVAHMq1FhykzEDYSh/8AVaDE0QUSNGfnaHK5IK8wGs0ADghgG5OYIFEM6tyhMGm4gwJ+oJjagREmjI5XglFOQA+0OPFvpDY03wIAZwe7NfyAEa4lJF20QAkc9fv4QA2Ey0XdV3HbGwlveJRK3/L9Yi6wJLe7xBJMtPCGiWabO+v2gefOGjjTyjzrhk4gj7xbiTKlsTxUy0bfKeNifWB1TGLk+2jdaywSNPbxfjI55kiUB48UH3xshV94icydOJaKk4O4RTAFSXEeVVIxyDYHPg8MptLt3Av/AKVMfIiJl0Lz1p/Ukt/b+0T6mJBbMrk6lLHg3nBQwxkywR8qlnvFvIQ4o6MKXNGrp9NPON6wZihSfmSUf7be+ET/AMgwbb1ENNhCTyVLK+LgK/8AzGT6Iqn5UiwCH5EJS8PcPpgJoQS7S1JHEsx/8jGT0JRMQtRY5FBVtSgBvpFhfvcWesYgIkMZiv6gkcyX9II6jNLBNyAruYiPFIv1Z+VSVL/zzC7HeAGDceEF0yc0hKnHaSE979r0irHzKj4lcxCS6VLv8TD+3+IU1OHnNk+YZh3uSB9PCLVVy86VA2Ami3DMxvwGWAcQlAEzSG6yd2Sf0pIc+YHcYars4yMZlFrKY22OH3+9IR1Pv0joWKUOZK1JB+KXJRt1JUoj380LJ/RYCiqJjOtOUjayesILeAjXp6pQBy/EWsrJ7SiLmtE1LVKSTlfuhnO6MqTRGeQQUrS4/oWDlJ3XHgYXYbUhJJto0ai2LYp47xqIMpXvOl4XVgqALtmDsdj3i4rkugrI+IgBO6Wk2AG8n1EUfBVoSvMtyBcAfMXDDk58ou+F1ypo6xYTdWVCRs2eLqaPH9SMHU2ajyE3qqMFCjMLutObiE6JtsH3jdFMlShO2olsLbVDMT3At3wJjFXkRKBN1Zyr+0lXmYgpsTakQV6EsptcubteRhcA8cwnmEypP5Ut7dkFjuzJUonmS8bUkvLnnG6lZso4O7tx9Iyjm9dNmEjshJAA3Z7f+MQ1UwLmpWD8CwmzMAbF9z3aKHPaGQAyZRCCkkMlHf2iy2/8fGNqueUCV+oqJPDPb6+UezVDPLCiACSs+PZ5aJ84iNYJuZTf+mp08QAwPLMxiJYDPaEyFvUHdlPhaI0ozIv+pXeTYeZjynqh1ZX/ANTLl87H3uj2mmJHJPabXUOX4glhyiskjEin0xdad4SH2AAAqJPdCyolukKS7OoPwDXgufUKIWSD2iAeA3A828I0mrCUsNEggHepdvT0gg1IigO5A9ReD5VFmA2hvb97eMRBicyQA5a3Bh9odqPUyCsJdQYX2PZzDTNxGYHHJsRDV4apOr2gaUtTtp/LesWLD5ipktaZiQ8v5hoXDgMb2B14wpMtKS219e633jg3IGQ6lGxJaKnJLG124vf7ecMlFLoOwzPQD94Uqq2S6f8AuZvPs/WJ5tSO0kaWUl9hB/kdwgDKcwgOYWo9l2f4xyc2ggv1kojUI7Vt4teBET+wpxcs7WNwIMmrCkJVcMxtoz2fwgDSwm2HkCcUj+o/7tOdvOF4UoISoAshas3+4AeJiasqSlSVJe5tBFcgAp0soqIvqbkPHDW52MnEEp0ZJst/iYvbaXMTVuVdShDOXB4CzngXAgWnqCZiCQHfXmLB3ieoT1U2ZPLlmKQ7WCAD9ot538ScctCCzkvNqkOXUzf22Poe6JqSSZdPlUTmYLvsUq4Y7bkDxgKVUZ58+YHAyln3/CHhpiSfz5SC7KCS/GWbjwIgrE9v7qLqO8jrJiUpnpUbhAHNfxq77p8IA6SJC0IykESx2js2A9/1MeY3I/5hSbKVMWAlJJt2Ukm3IeBgnEqdP/t0McqMyuKgbP4K8oKpAwf1lSCBuYJTUiF2BUsF/wBIV+WSOLaRFgKusVNLfkqUJbNsCS/08YMl1WWmysHAPV5rjsnsqb/MQBxjXA0f8oohyRMUpzqopU5Pe0UZvafuZIWVbpDORKpauQs5pkxR02BPwnhsDRzCbhkxCEKUG6wEpG0gFszbiY6LXYeurqQrKRLnTWcs/VpIDgakHLrFX6f1o/GzUiyUHq0gbEoDADhrHoegsKngm87P8TO6hSRkx30fnAzkkqyp0Zn1tp3xfMLpiFy0fKJiiCzWCcwtzilYHKkKJQ+VJ/6l82hbKNztreL10fnITMTJC0ryS3SUu5BIF3u4a774yetPu1HaVUJ94u6QLKyUAvkmTLOHylidtxcwxmSMkqXLW2VIHWBtkyz8GU9xCmqkk1gzN2ZxC9hKVqSzDaLB+cWWrlldR1ZHZVJUO/MPuITc4AUfmMKANwfo9T9WJg1sluKWLEczmHMRBhlAM7Elpn5hH+VQ83YcoDGKmVODF+zkL7Skg/U+ES9GKgqnLUdEoPIOt7f2mIKHZlg2ARGqp+aZMULhACe/NeBUlMpU6wAY5S+xWo8SBG1LThMlGY9qbMzEb3L3/wBLQHXKvUg6sW7iD6AxQDxLgzeRWflZSLFSUp2WJe3B0mIU11lgAakA6FgXbiIBRUDqFNqhSFDkS3qPONcOWOyP1F/7nHo0FNfeRmEoqXcAu7eAue54in1oDpvs2aWs3vbAstQyqP8A8ZF95IHdGqaV2uLgE5i2thpZubQQIo2ZQk+IRRzOzub9joYdrpV1NIUpIRmPxEO4BcsOJG2ENFhk2YrIUZA9zew28+XGLxKRkypAsEt4NFLmAIwZVMqcyv4Hg9TJRO6xaVqVcAJbQM7jaRv3CEVVWOsqNgPivx053AjoPW23Pc7GGt4pvS9sqVJDJJLAAAKUSAFltSGPLvjqbC7+7zLueZ5GLZtUAC2pb/ap/SCqGfnZ9dD3l/rCGXmTvHGGFFV5Snfa/KG3q9uoFTuNJ1V2Wu7nwsIbVVeAkIOrJ4fKG8Ir9ZMS6cu//wCxPpBNcvtIUo7R4MGhNqwcQgaHVFWRMQpnZgBv0t4xNjWJEZn1SLNsOhgenqQurSnQIGbyzfaAq6dmmFB/Ux/u/eKqmSMycxlT0ubqxYZyCw2PcnnaC8cSkEOAol2AZxxJ5+kJqqqCpqUIL3CbfTlvgrHlKQtYDMAGsHu417og17ElWIgyZSpmZRLOAS9tmhba5EWDFFhKJcwi8tSSQ7sFdhXg790V2jqCmnJNyt7k7oc4/PeiWbOpAAbeogBu+OcEsB95A+ZX8RmzTVrmJsWAl3D5fgzgauS9+IgTBc6poyKOZayl2d0gAKVyBzHiwjXFzOM0IsVJSQpQOr/EQNzP4Q86J0IRKVULGUM0twXCNquD/SHNJXn9IJ1w/tMnqqpARNUzpQRLG4BAFy39RVBmE1SU0omGyBmUSdzlm8Ip1fWK/DoSCQVkqUBqcxzX8RDzpLPEjDpSQHB6tJA2ixbvLecBNI0Pk/tIDd8RZ0dxTNM6+aMqJCSxvquyEJG05XPeY5N0qWZ1VNmoLha1HY47RseMdBx+QqRRhS5gEwhRAv8AEbkk72YC268ctOvCPR/TKhlrF/EW6qxhgS04Koqny7n4hv3746AmU2YglKgAoFJYhnzX3N6RynCJxCgRqL+EdOpKjOtJBsZagSDftJ1G8wv9RrIYGU6Vs+37wuQJipssqZfWKACjqcpD94A8Itgrwa4y/wBMrzJBPk0V3AZhlzJSSEFyQBd069pzZ2JBF4U9esTl1Obty5jnZmDKzJA5BoxinNj+P5mg+FOBGXSUGVUahIWsXYaG+3S48oZ0FOO2lFuvUALAEIZ1m2zVv8wibH0y6inE+WM5QMwZnaxu+0CMw+f/AMygBecdSpgzM5SoacyHgJbKD7d4QkcQJmPV2SakDSXLJbiqyfSAMYmMpVtSsHmUJH1jXFiPxq83wujmWD++UJsSxIrmKVmAGckA7N38QWurOIMvieSJ35M0DVRSnuBc99h4xvSoUoWUAAw1974XJrUDsglR13D94Mpq4k7Ecg58IbZGHYSgcRlJwVXw3IPnt2xYKSkAGVZYbQSA7ht99ICwxKCAXObYczhvpEmMmcEKIT1qTqm7g70kX2xnOS545hM43N1UEmmnJWnMPizA3GUj5RtuAOD7Ic0c/MyhcKDjaPlIvtEczxKuXMypGd9gLm/9J19mL9RLySUAgpyICTYntMGIYXuT4Ra6rioJOzKizkYwEw5hYZSHf6Nz2whmUdOJqkLWc2YkJ3DXU6Bj5Q8pUqYkhte5w57ncjnFQ6agonBYLJmWU29LbdzHygdK8m45xJY4EYTej0pQzhQY7SSB58vKE1bg7aOeIFuF4lwyaVFISCpCbrUsJY/6jZh94PrOkUuyENmO1KQRxvbWGB6inA3KEjGZXvw6wxYqA2j6xrOqiom+/wAN0RV1Syy1jtYN9YFVjBftBwN8OrWTvEF6gjGlrsilLBLlLA8SG+sefjyJq17bkc9hj3/h8stnUUEjQF22iBqnDP0KzfWIAQwm45wBADzCXLpSl96zc+DwV0hq3mL3Zm+3mYQSZpQCku+YFtNBG02eFEAnUwI1e/MkPHJvKli/wFuZUpz5ecNsdvQoN9ZRN9gIc+UKZKOsVLSCwsh+8k+UM5OJIm089KxlQhWVycoyk9kO2v7QqwOQfvCRJ+DEqYJswkpuwKkhSyDsffpGtR0jnVLygEolvdgXy7Eas/0eAcQxbrylJtkJIL5k5Q2VyLE895gL8fl/JQDmJZR2naq3G/c0OpUWGWG/4lOowuDmGqmFQWt+ykEJ5sB5OIsuD1qaqlQkMqZKR8Jt209lJ8NOJ4GKNjE5SUFASQ7f6Uh25EkkmPcOUZMmyimdOYpy6IlglLnioZu4A7YvZSGTPnxFK7OLTTHcNmrZNSvq3+ZZFjdRUw+JyNB3RQqqlKS2o2HeNhvD+biqRMmpWMzdkbST82umrvAM/KbfEOIIaN3pVaoYPaBvs9Q58wnDcKCl5QsJCgCCtwNWOgOkPZGIolyikEnKWD2JAZlDdd7cogoKHOkJWNDYh3HDiILqcCAIKrIOnduhS2xXbDmUqJUZWPOjmMZBKWpLgkDMWJF2Jvdw8T19EZcxaS6hmcjeUklxzA84V4chKqZSU/Kqxu+j2AuYb1PXTgJktITlS5EzsOwyuCbG43xk2ALZr8TQALJygvRvEB2UgApUooU7/CDYG4DEKTFo6PUAFQuYkHJkASTuUXZ+DNFToaFIky0nsrC9hCc6lN8x1DgBoc4LjMyV16VJUOqllQzKVYD4UsTy0ECvXkWKfrGMhUAPeLul+JH8RMKSCPh49kZT5iK3PpVE62IfhxgubOSTmUbi5faT7MCzcSTs8vpGjSpRQFihcE7m0iSlP9R3DTvO2JpZJG70iI02YvLLpLWLggkXF9bvpvjPw6wpspfjFzg+dye+5aMIxDqUvMl5gDY/Qn6GDqjGQe0lKUkgdpbkjkNDyhHSzhKSyjfd9Igrq8zUXFw4G5tfWM00h3yRLtZxGI/lY3NQDMzJnI4pCVJPLd3wtrsdzrzpmzZSueYB9QwFvOEVLTqDklk7n2+/SIZkx1E7+UMr065JixsOI6o8V6uYCZyzfefq4HKG9Z0jzIZKJZSS4K2LEaltpb1in1CO1yEE0oKklO64iXoQ4aSlh7R+vpR2erCUKSN6Es+umm+EuI1SyRfvfwYbGiKXJJtDqnwCYUOUOG00VzANzFcV1HMk5bUSCqUfivsfbE6JcsJzNmV+l2/mN67DlSixBB10c74ATnLKylQO1jBhhhkTl1DVKMy4AH3g6k6Oz2Ci6X0u1oYdHadK1JXlAyly+gba+hEedJ8YXm7OzVr+kJNaxf00GIwAMZaC1VMmUQCsTFC+Vj5GAVV7EqMtPdshcMWSSSAczWc+cRyqlze0NpQ2PdBmzeBLfgqyoqmNlTLQSz7SCB3ufKPcWkShI6qZNVLlgAqygEzFMFFQ2sLB9I2pZARTELLBTEtqpk2A4X8oq9Xh5XTzJwmKAQtCEJdxlu48DaE0QM+ScAGFLYEilV6UstKFJQA4Usp22uEuNo11eAcWlqQUKCu06iFCzpfs6aEfD3RrjUsfhxqGUBrr71heMQVMMsLLoRsFrEue8udY2a6v9h+Itdbn2nUu1PgS5lMlVTNVkYKyJsAnUZ1HaRoA+sKekuLolrmTGDmyEjclISkcgB6xN0v6cpShMuTZCQyRxZs3HvjnRqzNmZlkn7RHR9JY59SzQ+IGywKMLCKOQqap9SS5J0cl9dgiSZVoBKXcjUlgO5zAOIY2pACJZyjhz89IRLmklzcxup05fZ0IFaeQyZ2THKoIR2WSW922RUMPx5fWZZiipNwATa8TdJcSyhlOD68t8U9Fd2nhDo+kzWcjvOwWzidFwfEhImsT2FM53bjFpNfYhRJTcpZjc3If5QWHJo5jSYmFhIe48+/lD044tMv/ANIqG8Gw8NIS6noyWk1XmvTS0CrS5RmKgsBaDlI+E3cbC9uYhknGVT0TUFJJdKcym7IUVanUuA3+kRW+isxU2ZMWoZWlgJA2AKFvWH2CU7zZ8k2ExCS+3sLAA4DtmM25FrJB8YMbRi+5UqlJKiBGUlDsHaUdkXKt6LKUSlAbYz3J4n3rENPgiZIdWogo61SuAZ3okHcmwzChKSCsBWdIsflL37/pDLr0zViVcg2B3bm3xWq3HCDY6aQwGMlSASAyfm0LnZblCVlLn3nzDrYo1AsVwtUmcUkOLF+YfvjRaC4C0FO50kPfW4g49IArMrOQoWG13seXOD8MxBE0LlzlkoIcF9FAvZ9DrFy7qPcJTRPeLF4WTLZBck+EBpwJadUHXUB/SH9Rg5+OnUVpGqVEPo7pOig3faBZ2LKSwL31BiBc+MLJ4LncDnYQMxKi3O0EYdQoSsMoX1ewA3l9YHqsVklRzpU9rhRBPAljY8oGm47LTLUmVmBUz5mLBiCM2puQdIJixh5kZQR1MTT00zrFqUrIbJyhirUX4boCn9JOuJPwB99zxJ1MIOkNQVISu7EMeYgDCcREp5igFKDMFXA4wdOj5JyOzBPdg4lxTi+Ysu4I+FQsrc8CVqlTZiQiyLJCUuGBLNx5wul4vU1i0ywSrNYDYGubnRhDzDsE6lV56MwL5U3YC5ObQQJkFWjjPx3khucK6XYh1LS0WSkMAHAHC1j+8VyV0p2KA5tDjHaVFR2+uD7EoYgbHvoLcYo1fh3VqAK8yv6RbxLF+6C9JTWycW7ytljA6jefKRMUCmz7Rbx4w4p+jHVyjNnkgP2Ugdo8WNmvrEXReUiUoKmFIUL5LFVr31yjadukTdIelqVTCL/3aDY2g8Y6xrGf06+3zCLxA5NBq7FQHQAyQ1zrpo+jQWpOWkSghjMUZgG3KcqUkjY+UtzhJhOHGqm5lKIkg5lqUG7IuQOLCGCavrJi5h1mKOVP6UCyU8AExzoAQq/kzlbzFnSVcoIEtaiCO12Q5JOgd7ARTJ9SwZF9pJDGHE2mVUTsodSiogAXe/vwhsrBKeQqXKWjrJygDdZCcytAAPlD68I1KnSheJ2fiJWH1Hz4lOkUc2YMxSco+YuByBNojQnUpsBFv6R0xqqoSJZAlJVlSBYJGhsNgY3hbNw+nkpWSczdliRry2E7obTqQQM6z4gm+0qWIqBI2buUAGDq+elROUM5e9+7hAMbNf8A5jiDCiFzK1S0hKlkh9uyBjGrx6IkLx7S412hFIouwJHKOy/4bUKjKWsiwDKCmZQIZr6G7xy/o7QpKgpeg8BzjqWAdPZSJSpKAFBJcsQLadkGx84wPqxd14VjPyYEsvLcJwunRInKSSLp12M4990E9f1FShTtnV1Z4BQABbmximVnSAGqKkklOgs1uIe0Waml/ikpyF1oIOXaWINt5t5Ri20FRyfyJyW50JbMI6QdYtcpQzTkE/CGfK1udjHnSChExAWk5XDXfXUOBoftFd6TSVUE38VJWxnZuypLkPcs+z0MVGv/AMRpq0lBCXNs12vuSbb/ABhanoGtIent/cxh+ox7W7xvV4ItNyDwtb94AmVq09l2S/jzj3COmZDlYK0lOXKTpxFvDnFhxHDUkIUAWWkKAOvaD+UOsWqbFgiygMMrKqmYVKsdb8uEFzajIAkEnfzh7T9HQlL+/wBoDp8EdWYuWdvvHesjGTxYSMY6qSjI5IUGZ7Anbzgmlx5ZLpIfYcos/d9++FeJ4cSsluX7RvQ0imOxhEGusrnzIDsDib4ymaohRQNT2k5dt+0EmzcRCn8egWSh96lEu/cbCCKiUsqyjTYw+2sF0fRdSiHDDWDqURfdKMSx1IlTVTZTMLaM/hCZdMq/ZJ8WHhHQhTyKRH5n5qnICEg2IDlz4B9LwpX0hlKUyJeQM6ipbpAtoljmBvaB1XnfBciQ6gdzJOiFOmVImTyq7FAH6XYZrFybs0V/EsSypUhIHa+JR11dhuES13S5Kc0mUB1RIv2r3zEgE90J5w60dnu+xg1dB5l7PMqbNBRJKPF8gyvDGVWhbKtmGj+vH9orszDynUtBNKtucNvWh2pg+bCPJOIpkOoDMspIc6B7WG23rFcrsQCjdocrlunjFcraIuXjunSvO+8lnMsdX01QmQiUgWSgJOx9qid5J8hFbn9J1qJAVlBtbVtz6twgdFBmsASYlm9EZwTnKcqd6jl8H1hqunp6+/7wgsB7mWLoZMSZtmfKRcgAAjK7nSxMTSMOXPrskmYFLa67gBIG/Za0ViRTTJSXTrq+x919Yb9DsY/DmYteqw2w8QBuvALqT7rEPjEHkAZ8S5pw6TRqSUkzJzjMt2SH+IJG5rXMc56RITKKgVhalKJDE2B0LfeLJU4+ZkyW5dgXvq5v3xVuluFLE3PcpXcPs4d2kU6GsrZ7z3hEdXOO0ralPGsET6FadRELR6MMCNRwHPabinO6NSloc1qOrSbX3wlKoHW5eDrfmMyRdSohnYbhGiJxGhIj2XKzWEEU+H5zlSoZtxs7bidTFjxHeXOBN5VcfmJffwi8dB6yomTQZUxLI7Ss4BYCz3uOYMKcB6CmaAV/Cr4VJIIfcSLA8NYZSyqiWUy06WU93P8AVwbSMfq7K7Qa02Ym7IDkS89I8L/Ey8/WBdgOyXAYAEXJIBZ45jX4QpCzui59B+lcvtpnJlyyGQheXULLFCgLkcS7ND/p/gSWStAGUi7bwdYx6L36Wz0mEllLDkJR+j2FieQhmJOoBJ422x0+poSFSwolTISAoBycobR28bhhHO+jiFInJIcMddNsdgw6VnSFKDX00DjaNwOrQr9RsIcHxC9OMjA7xZinVolEu7bCQkks7Ozct+kUOr6chCssqUC1iVrv/pIAA5mLB0+wudMuEMl7FLOBxA+LZeKPN/w9qlDN1Si/jvuDdot0ddJXla37yLbW5YAlswzHJc6X2kTlkKc5iCpINsyWDLDl+DQ/p8FSqW8pQUk3zAaWuCCbNbjrHJl4TOpZjEFCxsPj3iLDh+NTVglamNiClktvLDUwS7pf9qm1KJcBphGdb0hpqRahkVMUAfiYJJfdqBbv4RLh/T2SsJUuWlJB+FBLAbMwPqN0UHpZXTZsx1qzPoXctxLCE1OsoPaBh2v6cjVgt3/MqbT3E6R0gqTNUCap0qHwW7L/ANKSxHeG4whxCgIS4L7N3EW8YWSC8y0W+nwaZOT2e9yB4vFSBQAMwJYvK9guAqqJgRo51bQbzFomroqJXzLWkaEOnNoLFubPDNWHKpaJRfqiCcxAdSrBgk+XjHPKusXMBK0OdjlRN9pJPo0UUnqid+0alv8AGPvL/Jx9NWe3LkdSkMVTQMx10I9BwhNMpKPOQAoF9qsoHraEPR2WrQpNzo9mhhWYaUKC0i2tg99xcX74j0BWxCnUhrC0LnUCkr6sjkRoX0I7jG9ZhshDhSiSlwphqr9I+7QRQ46erBUELWA3wgFItctc66QwwOnEwzaiYhOQWQhh8XEbS2/fpAmZk2ZYYaL8Aky6eQupKLuQHuQA2nm54cYT12NkoM6cSZfxISWdSgWYb068LQd0y6QpURJDBLBSiBlFwFdlO0hiL74oHSXEhMUkCwQkJAvufxvDvSUG1gzef2E4DkePiZMxeZVTgAyRdn0SNSfARBPSJYzZirdbL3tAWHzJhOSWCVKswDk2uPB4hqlKKjmLqe93Zo3RUA2BoRr0hnUmp8TUleYGLlS9IpSpYQu6jtJex0HCKDmjM0Td0q2fac9KtLjiMgLHZ7tsKEUBJLiFcmuUnQxZsJrELT2rHyhc1vSNRdkasamvSOibUu1u/fFZTJdTb4yMgvSn2S/TH2SSsp+rIT4xAlRFxGRkNqMiNrsTpH+FmKkTFhfaQoNl2PvbfpF2rcHl1CylfYWQSVIAILW0LRkZHkvqQ9O4smjiKuBmc/l0MuTVrlpUslilylJHaH6X/iL70VxxFbKXIKCFoJJJOYE7WOrFtIyMgfVe6sOe+BKJ3M2mYEHLFm01ts74crxpdNSBRaYXYZrM+nMRkZCloD45fMhGKtqVmTjUycsLzZSpRYXItq5cN4GIq/FQmaUGbO7RCSlkqS+juVBTOxtGRkGKgHGIsLGydx5S4eqskGVOyOgkJWkFwwtrqIRDon1E8y1KCrDfccYyMgFDkWMg7RlwCnLzK10gwr8whxthZ/whiASDGRkbqOQoxE8mWvB8BCsrN2dXu99Gi6UuHLCcuYNttw2eMZGRk9S5h657VYQuYkgzCwHscoVzuhKUpzZnJ2l+UZGQstrKcCHKgk5ntFgaW0Gt+MN5GAJUkg6N5mMjItfawOjJVF+JWK7BUyZrJ7+eukWrDaJKZKwdQyt7E2BG+PIyL3sTWsrWBkzm/SMS5UtdQcxUtRQkhnSx1vYaeBjmU9ZUouXvtjIyPS/TdqYWgd4wocQ6mUvKB1swZQvahLEKyl7KIs+6FZMZGRoVqAc/J3DiamMjIyGJMyJpVQU6R7GR2AROxm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0" name="Picture 2" descr="http://imagenes-de-jesus.com/wp-content/uploads/2013/01/Mount-Sina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628800"/>
            <a:ext cx="3960058"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75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wipe(down)">
                                      <p:cBhvr>
                                        <p:cTn id="14" dur="580">
                                          <p:stCondLst>
                                            <p:cond delay="0"/>
                                          </p:stCondLst>
                                        </p:cTn>
                                        <p:tgtEl>
                                          <p:spTgt spid="2050"/>
                                        </p:tgtEl>
                                      </p:cBhvr>
                                    </p:animEffect>
                                    <p:anim calcmode="lin" valueType="num">
                                      <p:cBhvr>
                                        <p:cTn id="15"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0" dur="26">
                                          <p:stCondLst>
                                            <p:cond delay="650"/>
                                          </p:stCondLst>
                                        </p:cTn>
                                        <p:tgtEl>
                                          <p:spTgt spid="2050"/>
                                        </p:tgtEl>
                                      </p:cBhvr>
                                      <p:to x="100000" y="60000"/>
                                    </p:animScale>
                                    <p:animScale>
                                      <p:cBhvr>
                                        <p:cTn id="21" dur="166" decel="50000">
                                          <p:stCondLst>
                                            <p:cond delay="676"/>
                                          </p:stCondLst>
                                        </p:cTn>
                                        <p:tgtEl>
                                          <p:spTgt spid="2050"/>
                                        </p:tgtEl>
                                      </p:cBhvr>
                                      <p:to x="100000" y="100000"/>
                                    </p:animScale>
                                    <p:animScale>
                                      <p:cBhvr>
                                        <p:cTn id="22" dur="26">
                                          <p:stCondLst>
                                            <p:cond delay="1312"/>
                                          </p:stCondLst>
                                        </p:cTn>
                                        <p:tgtEl>
                                          <p:spTgt spid="2050"/>
                                        </p:tgtEl>
                                      </p:cBhvr>
                                      <p:to x="100000" y="80000"/>
                                    </p:animScale>
                                    <p:animScale>
                                      <p:cBhvr>
                                        <p:cTn id="23" dur="166" decel="50000">
                                          <p:stCondLst>
                                            <p:cond delay="1338"/>
                                          </p:stCondLst>
                                        </p:cTn>
                                        <p:tgtEl>
                                          <p:spTgt spid="2050"/>
                                        </p:tgtEl>
                                      </p:cBhvr>
                                      <p:to x="100000" y="100000"/>
                                    </p:animScale>
                                    <p:animScale>
                                      <p:cBhvr>
                                        <p:cTn id="24" dur="26">
                                          <p:stCondLst>
                                            <p:cond delay="1642"/>
                                          </p:stCondLst>
                                        </p:cTn>
                                        <p:tgtEl>
                                          <p:spTgt spid="2050"/>
                                        </p:tgtEl>
                                      </p:cBhvr>
                                      <p:to x="100000" y="90000"/>
                                    </p:animScale>
                                    <p:animScale>
                                      <p:cBhvr>
                                        <p:cTn id="25" dur="166" decel="50000">
                                          <p:stCondLst>
                                            <p:cond delay="1668"/>
                                          </p:stCondLst>
                                        </p:cTn>
                                        <p:tgtEl>
                                          <p:spTgt spid="2050"/>
                                        </p:tgtEl>
                                      </p:cBhvr>
                                      <p:to x="100000" y="100000"/>
                                    </p:animScale>
                                    <p:animScale>
                                      <p:cBhvr>
                                        <p:cTn id="26" dur="26">
                                          <p:stCondLst>
                                            <p:cond delay="1808"/>
                                          </p:stCondLst>
                                        </p:cTn>
                                        <p:tgtEl>
                                          <p:spTgt spid="2050"/>
                                        </p:tgtEl>
                                      </p:cBhvr>
                                      <p:to x="100000" y="95000"/>
                                    </p:animScale>
                                    <p:animScale>
                                      <p:cBhvr>
                                        <p:cTn id="27"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4000" b="1" dirty="0" smtClean="0">
                <a:latin typeface="Agency FB" pitchFamily="34" charset="0"/>
              </a:rPr>
              <a:t>El Hijo de Dios cambia su trono </a:t>
            </a:r>
            <a:r>
              <a:rPr lang="es-CO" sz="4000" b="1" dirty="0" smtClean="0">
                <a:latin typeface="Agency FB" pitchFamily="34" charset="0"/>
              </a:rPr>
              <a:t>de zafiro por </a:t>
            </a:r>
            <a:r>
              <a:rPr lang="es-CO" sz="4000" b="1" dirty="0" smtClean="0">
                <a:latin typeface="Agency FB" pitchFamily="34" charset="0"/>
              </a:rPr>
              <a:t>un </a:t>
            </a:r>
            <a:r>
              <a:rPr lang="es-CO" sz="4000" b="1" dirty="0" smtClean="0">
                <a:latin typeface="Agency FB" pitchFamily="34" charset="0"/>
              </a:rPr>
              <a:t>pesebre cuyo colchón era paja</a:t>
            </a:r>
            <a:endParaRPr lang="es-CO" sz="4000" b="1" dirty="0">
              <a:latin typeface="Agency FB" pitchFamily="34" charset="0"/>
            </a:endParaRPr>
          </a:p>
        </p:txBody>
      </p:sp>
      <p:pic>
        <p:nvPicPr>
          <p:cNvPr id="2050" name="Picture 2" descr="http://iglesiamenonitaloespejo.bligoo.cl/media/users/10/502534/images/public/70723/dios-en-el-trono.jpg?v=130427420256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700808"/>
            <a:ext cx="4104456" cy="34563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tenea33.bligoo.es/media/users/20/1008856/images/public/291113/jesus-pesebre-nacido.jpg?v=134378466575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700808"/>
            <a:ext cx="3960440" cy="345638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168904"/>
            <a:ext cx="9144000" cy="1569660"/>
          </a:xfrm>
          <a:prstGeom prst="rect">
            <a:avLst/>
          </a:prstGeom>
        </p:spPr>
        <p:txBody>
          <a:bodyPr wrap="square">
            <a:spAutoFit/>
          </a:bodyPr>
          <a:lstStyle/>
          <a:p>
            <a:pPr algn="ctr"/>
            <a:r>
              <a:rPr lang="es-CO" sz="2400" b="1" i="1" dirty="0">
                <a:solidFill>
                  <a:srgbClr val="FF0000"/>
                </a:solidFill>
              </a:rPr>
              <a:t>Es en esta transición donde la virgen </a:t>
            </a:r>
            <a:r>
              <a:rPr lang="es-CO" sz="2400" b="1" i="1" dirty="0" smtClean="0">
                <a:solidFill>
                  <a:srgbClr val="FF0000"/>
                </a:solidFill>
              </a:rPr>
              <a:t>María </a:t>
            </a:r>
            <a:r>
              <a:rPr lang="es-CO" sz="2400" b="1" i="1" dirty="0">
                <a:solidFill>
                  <a:srgbClr val="FF0000"/>
                </a:solidFill>
              </a:rPr>
              <a:t>acompaña al Hijo de Dios en su </a:t>
            </a:r>
            <a:r>
              <a:rPr lang="es-CO" sz="2400" b="1" i="1" dirty="0" smtClean="0">
                <a:solidFill>
                  <a:srgbClr val="FF0000"/>
                </a:solidFill>
              </a:rPr>
              <a:t>humildad, </a:t>
            </a:r>
            <a:r>
              <a:rPr lang="es-CO" sz="2400" b="1" i="1" dirty="0">
                <a:solidFill>
                  <a:srgbClr val="FF0000"/>
                </a:solidFill>
              </a:rPr>
              <a:t>ella igual que </a:t>
            </a:r>
            <a:r>
              <a:rPr lang="es-CO" sz="2400" b="1" i="1" dirty="0" smtClean="0">
                <a:solidFill>
                  <a:srgbClr val="FF0000"/>
                </a:solidFill>
              </a:rPr>
              <a:t>nosotros, </a:t>
            </a:r>
            <a:r>
              <a:rPr lang="es-CO" sz="2400" b="1" i="1" dirty="0">
                <a:solidFill>
                  <a:srgbClr val="FF0000"/>
                </a:solidFill>
              </a:rPr>
              <a:t>nos asombramos al contemplar el carácter incomparable de nuestro Dios, que todo esto lo hizo por amor, Él se rebajó para </a:t>
            </a:r>
            <a:r>
              <a:rPr lang="es-CO" sz="2400" b="1" i="1" dirty="0" smtClean="0">
                <a:solidFill>
                  <a:srgbClr val="FF0000"/>
                </a:solidFill>
              </a:rPr>
              <a:t>exáltanos.   </a:t>
            </a:r>
            <a:endParaRPr lang="es-CO" sz="2400" b="1" i="1" dirty="0">
              <a:solidFill>
                <a:srgbClr val="FF0000"/>
              </a:solidFill>
            </a:endParaRPr>
          </a:p>
        </p:txBody>
      </p:sp>
    </p:spTree>
    <p:extLst>
      <p:ext uri="{BB962C8B-B14F-4D97-AF65-F5344CB8AC3E}">
        <p14:creationId xmlns:p14="http://schemas.microsoft.com/office/powerpoint/2010/main" val="1198772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b="1" dirty="0" smtClean="0">
                <a:latin typeface="Agency FB" pitchFamily="34" charset="0"/>
              </a:rPr>
              <a:t>¿Qué motivó al hijo de Dios para realizar esta transición?</a:t>
            </a:r>
            <a:endParaRPr lang="es-CO" b="1" dirty="0">
              <a:latin typeface="Agency FB" pitchFamily="34" charset="0"/>
            </a:endParaRPr>
          </a:p>
        </p:txBody>
      </p:sp>
      <p:sp>
        <p:nvSpPr>
          <p:cNvPr id="3" name="2 Marcador de contenido"/>
          <p:cNvSpPr>
            <a:spLocks noGrp="1"/>
          </p:cNvSpPr>
          <p:nvPr>
            <p:ph idx="1"/>
          </p:nvPr>
        </p:nvSpPr>
        <p:spPr>
          <a:xfrm>
            <a:off x="179512" y="1600200"/>
            <a:ext cx="8784976" cy="525780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lgn="ctr">
              <a:buNone/>
            </a:pPr>
            <a:r>
              <a:rPr lang="es-CO" dirty="0" smtClean="0"/>
              <a:t>En palabras del mismo Cristo: «</a:t>
            </a:r>
            <a:r>
              <a:rPr lang="es-CO" b="1" i="1" dirty="0" smtClean="0"/>
              <a:t>Porque </a:t>
            </a:r>
            <a:r>
              <a:rPr lang="es-CO" b="1" i="1" dirty="0"/>
              <a:t>el Hijo del Hombre vino a buscar y a salvar lo que se había </a:t>
            </a:r>
            <a:r>
              <a:rPr lang="es-CO" b="1" i="1" dirty="0" smtClean="0"/>
              <a:t>perdido</a:t>
            </a:r>
            <a:r>
              <a:rPr lang="es-CO" dirty="0" smtClean="0"/>
              <a:t>» </a:t>
            </a:r>
            <a:r>
              <a:rPr lang="es-CO" dirty="0" smtClean="0">
                <a:solidFill>
                  <a:srgbClr val="FF0000"/>
                </a:solidFill>
              </a:rPr>
              <a:t>(Lucas 19:10).</a:t>
            </a:r>
          </a:p>
          <a:p>
            <a:endParaRPr lang="es-CO" dirty="0"/>
          </a:p>
          <a:p>
            <a:pPr marL="0" indent="0" algn="ctr">
              <a:buNone/>
            </a:pPr>
            <a:r>
              <a:rPr lang="es-CO" dirty="0" smtClean="0"/>
              <a:t>¿Si nota lo que costó nuestra salvación?  Ciertamente que a usted y a mí no nos costó, pero a </a:t>
            </a:r>
            <a:r>
              <a:rPr lang="es-CO" dirty="0" smtClean="0"/>
              <a:t>Él, </a:t>
            </a:r>
            <a:r>
              <a:rPr lang="es-CO" dirty="0" smtClean="0"/>
              <a:t>el costo fue inmenso</a:t>
            </a:r>
            <a:r>
              <a:rPr lang="es-CO" dirty="0" smtClean="0"/>
              <a:t>: </a:t>
            </a:r>
            <a:r>
              <a:rPr lang="es-CO" b="1" dirty="0" smtClean="0">
                <a:solidFill>
                  <a:srgbClr val="FF0000"/>
                </a:solidFill>
              </a:rPr>
              <a:t>Lea Juan 3:16</a:t>
            </a:r>
            <a:r>
              <a:rPr lang="es-CO" dirty="0" smtClean="0"/>
              <a:t>.</a:t>
            </a:r>
            <a:endParaRPr lang="es-CO" dirty="0" smtClean="0"/>
          </a:p>
          <a:p>
            <a:pPr marL="0" indent="0">
              <a:buNone/>
            </a:pPr>
            <a:r>
              <a:rPr lang="es-CO" sz="3600" b="1" dirty="0" smtClean="0">
                <a:solidFill>
                  <a:srgbClr val="FF0000"/>
                </a:solidFill>
              </a:rPr>
              <a:t>1</a:t>
            </a:r>
            <a:r>
              <a:rPr lang="es-CO" dirty="0" smtClean="0"/>
              <a:t>). </a:t>
            </a:r>
            <a:r>
              <a:rPr lang="es-CO" dirty="0"/>
              <a:t>S</a:t>
            </a:r>
            <a:r>
              <a:rPr lang="es-CO" dirty="0" smtClean="0"/>
              <a:t>epararse de su Padre.</a:t>
            </a:r>
          </a:p>
          <a:p>
            <a:pPr marL="0" indent="0">
              <a:buNone/>
            </a:pPr>
            <a:r>
              <a:rPr lang="es-CO" sz="3400" b="1" dirty="0" smtClean="0">
                <a:solidFill>
                  <a:srgbClr val="FF0000"/>
                </a:solidFill>
              </a:rPr>
              <a:t>2</a:t>
            </a:r>
            <a:r>
              <a:rPr lang="es-CO" dirty="0" smtClean="0"/>
              <a:t>). Despojarse  de su condición Divina e igualdad con Dios, de su corona, y de su cetro como Rey del universo.</a:t>
            </a:r>
          </a:p>
          <a:p>
            <a:pPr marL="0" indent="0">
              <a:buNone/>
            </a:pPr>
            <a:r>
              <a:rPr lang="es-CO" sz="3400" b="1" dirty="0" smtClean="0">
                <a:solidFill>
                  <a:srgbClr val="FF0000"/>
                </a:solidFill>
              </a:rPr>
              <a:t>3</a:t>
            </a:r>
            <a:r>
              <a:rPr lang="es-CO" dirty="0" smtClean="0"/>
              <a:t>). Cambiar su trono de zafiro, por un pesebre cuyo colchón fueron las pajas </a:t>
            </a:r>
            <a:r>
              <a:rPr lang="es-CO" dirty="0" smtClean="0"/>
              <a:t>malolientes e infectadas </a:t>
            </a:r>
            <a:r>
              <a:rPr lang="es-CO" dirty="0" smtClean="0"/>
              <a:t>de estiércol de los animales que Él mismo había creado. y</a:t>
            </a:r>
          </a:p>
          <a:p>
            <a:pPr marL="0" indent="0">
              <a:buNone/>
            </a:pPr>
            <a:r>
              <a:rPr lang="es-CO" sz="3400" b="1" dirty="0" smtClean="0">
                <a:solidFill>
                  <a:srgbClr val="FF0000"/>
                </a:solidFill>
              </a:rPr>
              <a:t>4</a:t>
            </a:r>
            <a:r>
              <a:rPr lang="es-CO" dirty="0" smtClean="0"/>
              <a:t>). Cambió la adoración </a:t>
            </a:r>
            <a:r>
              <a:rPr lang="es-CO" dirty="0" smtClean="0"/>
              <a:t>pronta </a:t>
            </a:r>
            <a:r>
              <a:rPr lang="es-CO" dirty="0" smtClean="0"/>
              <a:t>y obediente de los ángeles por la </a:t>
            </a:r>
            <a:r>
              <a:rPr lang="es-CO" dirty="0" smtClean="0"/>
              <a:t>aldea </a:t>
            </a:r>
            <a:r>
              <a:rPr lang="es-CO" dirty="0" smtClean="0"/>
              <a:t>más pequeña de </a:t>
            </a:r>
            <a:r>
              <a:rPr lang="es-CO" dirty="0" smtClean="0"/>
              <a:t>Judea, Belén, </a:t>
            </a:r>
            <a:r>
              <a:rPr lang="es-CO" dirty="0" smtClean="0"/>
              <a:t>y como si fuera poco, nació en un </a:t>
            </a:r>
            <a:r>
              <a:rPr lang="es-CO" dirty="0" smtClean="0"/>
              <a:t>pesebre, </a:t>
            </a:r>
            <a:r>
              <a:rPr lang="es-CO" dirty="0" smtClean="0"/>
              <a:t>«</a:t>
            </a:r>
            <a:r>
              <a:rPr lang="es-CO" b="1" u="sng" dirty="0" smtClean="0"/>
              <a:t>porque </a:t>
            </a:r>
            <a:r>
              <a:rPr lang="es-CO" b="1" u="sng" dirty="0"/>
              <a:t>no había lugar para ellos en el </a:t>
            </a:r>
            <a:r>
              <a:rPr lang="es-CO" b="1" u="sng" dirty="0" smtClean="0"/>
              <a:t>mesón</a:t>
            </a:r>
            <a:r>
              <a:rPr lang="es-CO" dirty="0" smtClean="0"/>
              <a:t>» </a:t>
            </a:r>
            <a:r>
              <a:rPr lang="es-CO" dirty="0" smtClean="0">
                <a:solidFill>
                  <a:srgbClr val="FF0000"/>
                </a:solidFill>
              </a:rPr>
              <a:t>(Luc.2:7).         </a:t>
            </a:r>
            <a:endParaRPr lang="es-CO" dirty="0">
              <a:solidFill>
                <a:srgbClr val="FF0000"/>
              </a:solidFill>
            </a:endParaRPr>
          </a:p>
        </p:txBody>
      </p:sp>
    </p:spTree>
    <p:extLst>
      <p:ext uri="{BB962C8B-B14F-4D97-AF65-F5344CB8AC3E}">
        <p14:creationId xmlns:p14="http://schemas.microsoft.com/office/powerpoint/2010/main" val="2374094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1)">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2592288"/>
          </a:xfrm>
        </p:spPr>
        <p:txBody>
          <a:bodyPr>
            <a:normAutofit fontScale="92500"/>
          </a:bodyPr>
          <a:lstStyle/>
          <a:p>
            <a:pPr marL="0" indent="0" algn="ctr">
              <a:buNone/>
            </a:pPr>
            <a:r>
              <a:rPr lang="es-CO" dirty="0" smtClean="0"/>
              <a:t>Pero tengamos en cuenta que, el hecho de que la virgen María acompañara a Jesús en el pesebre, no fue </a:t>
            </a:r>
            <a:r>
              <a:rPr lang="es-CO" dirty="0" smtClean="0"/>
              <a:t>iniciativa </a:t>
            </a:r>
            <a:r>
              <a:rPr lang="es-CO" dirty="0" smtClean="0"/>
              <a:t>suya, </a:t>
            </a:r>
            <a:r>
              <a:rPr lang="es-CO" dirty="0" smtClean="0"/>
              <a:t>sencillamente </a:t>
            </a:r>
            <a:r>
              <a:rPr lang="es-CO" dirty="0" smtClean="0"/>
              <a:t>estaba cumpliendo el cronograma de Dios anunciado por el mismo Dios hacía 700 años antes en </a:t>
            </a:r>
            <a:r>
              <a:rPr lang="es-CO" dirty="0" smtClean="0">
                <a:solidFill>
                  <a:srgbClr val="FF0000"/>
                </a:solidFill>
              </a:rPr>
              <a:t>Miqueas 5:2</a:t>
            </a:r>
            <a:r>
              <a:rPr lang="es-CO" dirty="0" smtClean="0"/>
              <a:t>: </a:t>
            </a:r>
          </a:p>
        </p:txBody>
      </p:sp>
      <p:sp>
        <p:nvSpPr>
          <p:cNvPr id="4" name="3 Rectángulo"/>
          <p:cNvSpPr/>
          <p:nvPr/>
        </p:nvSpPr>
        <p:spPr>
          <a:xfrm>
            <a:off x="176104" y="3006864"/>
            <a:ext cx="4827944" cy="3785652"/>
          </a:xfrm>
          <a:prstGeom prst="rect">
            <a:avLst/>
          </a:prstGeom>
        </p:spPr>
        <p:txBody>
          <a:bodyPr wrap="square">
            <a:spAutoFit/>
          </a:bodyPr>
          <a:lstStyle/>
          <a:p>
            <a:r>
              <a:rPr lang="es-CO" sz="2400" i="1" dirty="0"/>
              <a:t>Pero tú, Belén Efrata, </a:t>
            </a:r>
            <a:r>
              <a:rPr lang="es-CO" sz="2400" b="1" i="1" u="sng" dirty="0" smtClean="0"/>
              <a:t>PEQUEÑA</a:t>
            </a:r>
            <a:r>
              <a:rPr lang="es-CO" sz="2400" i="1" dirty="0" smtClean="0"/>
              <a:t> </a:t>
            </a:r>
            <a:r>
              <a:rPr lang="es-CO" sz="2400" i="1" dirty="0"/>
              <a:t>para estar entre las familias de Judá, de ti me saldrá el que será Señor en Israel; y sus salidas son desde el principio, desde los días de la eternidad</a:t>
            </a:r>
            <a:r>
              <a:rPr lang="es-CO" sz="2400" dirty="0"/>
              <a:t>. Y también Isaías 7:14:</a:t>
            </a:r>
            <a:r>
              <a:rPr lang="es-CO" sz="2400" b="1" baseline="30000" dirty="0"/>
              <a:t>14 </a:t>
            </a:r>
            <a:r>
              <a:rPr lang="es-CO" sz="2400" i="1" u="sng" dirty="0"/>
              <a:t>Por tanto, el Señor mismo os dará señal: He aquí que la virgen concebirá, y dará a luz un hijo, y llamará su nombre Emanuel</a:t>
            </a:r>
          </a:p>
        </p:txBody>
      </p:sp>
      <p:pic>
        <p:nvPicPr>
          <p:cNvPr id="3074" name="Picture 2" descr="http://arquehistoria.com/wp-content/uploads/2012/12/Nazaret-maque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7437" y="2852936"/>
            <a:ext cx="3985270" cy="26044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929690" y="5457368"/>
            <a:ext cx="4019177" cy="1477328"/>
          </a:xfrm>
          <a:prstGeom prst="rect">
            <a:avLst/>
          </a:prstGeom>
        </p:spPr>
        <p:txBody>
          <a:bodyPr wrap="square">
            <a:spAutoFit/>
          </a:bodyPr>
          <a:lstStyle/>
          <a:p>
            <a:pPr algn="ctr"/>
            <a:r>
              <a:rPr lang="es-CO" b="1" dirty="0">
                <a:solidFill>
                  <a:srgbClr val="FF0000"/>
                </a:solidFill>
              </a:rPr>
              <a:t>De esta forma Dios exalta a los </a:t>
            </a:r>
            <a:r>
              <a:rPr lang="es-CO" b="1" dirty="0" smtClean="0">
                <a:solidFill>
                  <a:srgbClr val="FF0000"/>
                </a:solidFill>
              </a:rPr>
              <a:t>humildes, si tu te consideras pecador y humilde entre los seres humanos, precisamente, eso es lo que Dios espera para poder exaltarte. </a:t>
            </a:r>
            <a:endParaRPr lang="es-CO" b="1" dirty="0">
              <a:solidFill>
                <a:srgbClr val="FF0000"/>
              </a:solidFill>
            </a:endParaRPr>
          </a:p>
        </p:txBody>
      </p:sp>
    </p:spTree>
    <p:extLst>
      <p:ext uri="{BB962C8B-B14F-4D97-AF65-F5344CB8AC3E}">
        <p14:creationId xmlns:p14="http://schemas.microsoft.com/office/powerpoint/2010/main" val="10703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down)">
                                      <p:cBhvr>
                                        <p:cTn id="12" dur="580">
                                          <p:stCondLst>
                                            <p:cond delay="0"/>
                                          </p:stCondLst>
                                        </p:cTn>
                                        <p:tgtEl>
                                          <p:spTgt spid="3074"/>
                                        </p:tgtEl>
                                      </p:cBhvr>
                                    </p:animEffect>
                                    <p:anim calcmode="lin" valueType="num">
                                      <p:cBhvr>
                                        <p:cTn id="13"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8" dur="26">
                                          <p:stCondLst>
                                            <p:cond delay="650"/>
                                          </p:stCondLst>
                                        </p:cTn>
                                        <p:tgtEl>
                                          <p:spTgt spid="3074"/>
                                        </p:tgtEl>
                                      </p:cBhvr>
                                      <p:to x="100000" y="60000"/>
                                    </p:animScale>
                                    <p:animScale>
                                      <p:cBhvr>
                                        <p:cTn id="19" dur="166" decel="50000">
                                          <p:stCondLst>
                                            <p:cond delay="676"/>
                                          </p:stCondLst>
                                        </p:cTn>
                                        <p:tgtEl>
                                          <p:spTgt spid="3074"/>
                                        </p:tgtEl>
                                      </p:cBhvr>
                                      <p:to x="100000" y="100000"/>
                                    </p:animScale>
                                    <p:animScale>
                                      <p:cBhvr>
                                        <p:cTn id="20" dur="26">
                                          <p:stCondLst>
                                            <p:cond delay="1312"/>
                                          </p:stCondLst>
                                        </p:cTn>
                                        <p:tgtEl>
                                          <p:spTgt spid="3074"/>
                                        </p:tgtEl>
                                      </p:cBhvr>
                                      <p:to x="100000" y="80000"/>
                                    </p:animScale>
                                    <p:animScale>
                                      <p:cBhvr>
                                        <p:cTn id="21" dur="166" decel="50000">
                                          <p:stCondLst>
                                            <p:cond delay="1338"/>
                                          </p:stCondLst>
                                        </p:cTn>
                                        <p:tgtEl>
                                          <p:spTgt spid="3074"/>
                                        </p:tgtEl>
                                      </p:cBhvr>
                                      <p:to x="100000" y="100000"/>
                                    </p:animScale>
                                    <p:animScale>
                                      <p:cBhvr>
                                        <p:cTn id="22" dur="26">
                                          <p:stCondLst>
                                            <p:cond delay="1642"/>
                                          </p:stCondLst>
                                        </p:cTn>
                                        <p:tgtEl>
                                          <p:spTgt spid="3074"/>
                                        </p:tgtEl>
                                      </p:cBhvr>
                                      <p:to x="100000" y="90000"/>
                                    </p:animScale>
                                    <p:animScale>
                                      <p:cBhvr>
                                        <p:cTn id="23" dur="166" decel="50000">
                                          <p:stCondLst>
                                            <p:cond delay="1668"/>
                                          </p:stCondLst>
                                        </p:cTn>
                                        <p:tgtEl>
                                          <p:spTgt spid="3074"/>
                                        </p:tgtEl>
                                      </p:cBhvr>
                                      <p:to x="100000" y="100000"/>
                                    </p:animScale>
                                    <p:animScale>
                                      <p:cBhvr>
                                        <p:cTn id="24" dur="26">
                                          <p:stCondLst>
                                            <p:cond delay="1808"/>
                                          </p:stCondLst>
                                        </p:cTn>
                                        <p:tgtEl>
                                          <p:spTgt spid="3074"/>
                                        </p:tgtEl>
                                      </p:cBhvr>
                                      <p:to x="100000" y="95000"/>
                                    </p:animScale>
                                    <p:animScale>
                                      <p:cBhvr>
                                        <p:cTn id="25" dur="166" decel="50000">
                                          <p:stCondLst>
                                            <p:cond delay="1834"/>
                                          </p:stCondLst>
                                        </p:cTn>
                                        <p:tgtEl>
                                          <p:spTgt spid="307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240359"/>
          </a:xfrm>
        </p:spPr>
        <p:txBody>
          <a:bodyPr>
            <a:normAutofit fontScale="92500" lnSpcReduction="20000"/>
          </a:bodyPr>
          <a:lstStyle/>
          <a:p>
            <a:pPr marL="0" indent="0" algn="ctr">
              <a:buNone/>
            </a:pPr>
            <a:r>
              <a:rPr lang="es-CO" dirty="0" smtClean="0"/>
              <a:t>Por tanto, en todo lo que hemos estudiado en la Palabra de Dios, lo que ella nos dice es que, la virgen María fue un instrumento en las manos de Dios para que se realizara su plan de salvar al hombre a través de Cristo.</a:t>
            </a:r>
          </a:p>
          <a:p>
            <a:endParaRPr lang="es-CO" dirty="0"/>
          </a:p>
          <a:p>
            <a:pPr marL="0" indent="0" algn="ctr">
              <a:buNone/>
            </a:pPr>
            <a:r>
              <a:rPr lang="es-CO" dirty="0" smtClean="0"/>
              <a:t>En todo </a:t>
            </a:r>
            <a:r>
              <a:rPr lang="es-CO" dirty="0" smtClean="0"/>
              <a:t>esto lo que hace ella es mostrar como madre humana, a Jesús diciendo:</a:t>
            </a:r>
            <a:endParaRPr lang="es-CO" dirty="0"/>
          </a:p>
        </p:txBody>
      </p:sp>
      <p:pic>
        <p:nvPicPr>
          <p:cNvPr id="1026" name="Picture 2" descr="http://3.bp.blogspot.com/_Hox9a4QhzdM/TRUVkqoxWHI/AAAAAAAAALc/CmUGL4is9l8/s1600/virgen-mar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568" y="3469164"/>
            <a:ext cx="1728192" cy="22048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1568" y="5707763"/>
            <a:ext cx="9127192" cy="954107"/>
          </a:xfrm>
          <a:prstGeom prst="rect">
            <a:avLst/>
          </a:prstGeom>
        </p:spPr>
        <p:txBody>
          <a:bodyPr wrap="square">
            <a:spAutoFit/>
          </a:bodyPr>
          <a:lstStyle/>
          <a:p>
            <a:pPr algn="ctr"/>
            <a:r>
              <a:rPr lang="es-CO" sz="2800" b="1" i="1" dirty="0" smtClean="0">
                <a:solidFill>
                  <a:srgbClr val="FF0000"/>
                </a:solidFill>
              </a:rPr>
              <a:t>Dios espera que </a:t>
            </a:r>
            <a:r>
              <a:rPr lang="es-CO" sz="2800" b="1" i="1" dirty="0">
                <a:solidFill>
                  <a:srgbClr val="FF0000"/>
                </a:solidFill>
              </a:rPr>
              <a:t>usted lo pueda conocer a ÉL de una forma </a:t>
            </a:r>
            <a:r>
              <a:rPr lang="es-CO" sz="2800" b="1" i="1" dirty="0" smtClean="0">
                <a:solidFill>
                  <a:srgbClr val="FF0000"/>
                </a:solidFill>
              </a:rPr>
              <a:t>personal, como lo hizo María.</a:t>
            </a:r>
            <a:r>
              <a:rPr lang="es-CO" sz="2800" b="1" i="1" dirty="0">
                <a:solidFill>
                  <a:srgbClr val="FF0000"/>
                </a:solidFill>
              </a:rPr>
              <a:t> </a:t>
            </a:r>
          </a:p>
        </p:txBody>
      </p:sp>
      <p:pic>
        <p:nvPicPr>
          <p:cNvPr id="1028" name="Picture 4" descr="http://2.bp.blogspot.com/-pdW7oDwhcHE/T8WboBBhsjI/AAAAAAAAAIk/LoIK0W4rM-8/s1600/jesus+en+la+ban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6330" y="3469164"/>
            <a:ext cx="1810172" cy="2227159"/>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derecha"/>
          <p:cNvSpPr/>
          <p:nvPr/>
        </p:nvSpPr>
        <p:spPr>
          <a:xfrm>
            <a:off x="1782336" y="4891870"/>
            <a:ext cx="534399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Rectángulo"/>
          <p:cNvSpPr/>
          <p:nvPr/>
        </p:nvSpPr>
        <p:spPr>
          <a:xfrm>
            <a:off x="1769760" y="4290355"/>
            <a:ext cx="5377178" cy="584775"/>
          </a:xfrm>
          <a:prstGeom prst="rect">
            <a:avLst/>
          </a:prstGeom>
        </p:spPr>
        <p:txBody>
          <a:bodyPr wrap="none">
            <a:spAutoFit/>
          </a:bodyPr>
          <a:lstStyle/>
          <a:p>
            <a:r>
              <a:rPr lang="es-CO" sz="3200" i="1" dirty="0" smtClean="0">
                <a:solidFill>
                  <a:srgbClr val="FF0000"/>
                </a:solidFill>
              </a:rPr>
              <a:t>  «</a:t>
            </a:r>
            <a:r>
              <a:rPr lang="es-CO" sz="3200" i="1" dirty="0">
                <a:solidFill>
                  <a:srgbClr val="FF0000"/>
                </a:solidFill>
              </a:rPr>
              <a:t>Haced todo lo que </a:t>
            </a:r>
            <a:r>
              <a:rPr lang="es-CO" sz="3200" i="1" dirty="0" smtClean="0">
                <a:solidFill>
                  <a:srgbClr val="FF0000"/>
                </a:solidFill>
              </a:rPr>
              <a:t>os diga</a:t>
            </a:r>
            <a:r>
              <a:rPr lang="es-CO" sz="3200" i="1" dirty="0">
                <a:solidFill>
                  <a:srgbClr val="FF0000"/>
                </a:solidFill>
              </a:rPr>
              <a:t>».  </a:t>
            </a:r>
          </a:p>
        </p:txBody>
      </p:sp>
    </p:spTree>
    <p:extLst>
      <p:ext uri="{BB962C8B-B14F-4D97-AF65-F5344CB8AC3E}">
        <p14:creationId xmlns:p14="http://schemas.microsoft.com/office/powerpoint/2010/main" val="399054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500" fill="hold"/>
                                        <p:tgtEl>
                                          <p:spTgt spid="1026"/>
                                        </p:tgtEl>
                                        <p:attrNameLst>
                                          <p:attrName>ppt_w</p:attrName>
                                        </p:attrNameLst>
                                      </p:cBhvr>
                                      <p:tavLst>
                                        <p:tav tm="0">
                                          <p:val>
                                            <p:fltVal val="0"/>
                                          </p:val>
                                        </p:tav>
                                        <p:tav tm="100000">
                                          <p:val>
                                            <p:strVal val="#ppt_w"/>
                                          </p:val>
                                        </p:tav>
                                      </p:tavLst>
                                    </p:anim>
                                    <p:anim calcmode="lin" valueType="num">
                                      <p:cBhvr>
                                        <p:cTn id="20" dur="500" fill="hold"/>
                                        <p:tgtEl>
                                          <p:spTgt spid="1026"/>
                                        </p:tgtEl>
                                        <p:attrNameLst>
                                          <p:attrName>ppt_h</p:attrName>
                                        </p:attrNameLst>
                                      </p:cBhvr>
                                      <p:tavLst>
                                        <p:tav tm="0">
                                          <p:val>
                                            <p:fltVal val="0"/>
                                          </p:val>
                                        </p:tav>
                                        <p:tav tm="100000">
                                          <p:val>
                                            <p:strVal val="#ppt_h"/>
                                          </p:val>
                                        </p:tav>
                                      </p:tavLst>
                                    </p:anim>
                                    <p:animEffect transition="in" filter="fade">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028"/>
                                        </p:tgtEl>
                                        <p:attrNameLst>
                                          <p:attrName>style.visibility</p:attrName>
                                        </p:attrNameLst>
                                      </p:cBhvr>
                                      <p:to>
                                        <p:strVal val="visible"/>
                                      </p:to>
                                    </p:set>
                                    <p:anim calcmode="lin" valueType="num">
                                      <p:cBhvr>
                                        <p:cTn id="26" dur="500" fill="hold"/>
                                        <p:tgtEl>
                                          <p:spTgt spid="1028"/>
                                        </p:tgtEl>
                                        <p:attrNameLst>
                                          <p:attrName>ppt_w</p:attrName>
                                        </p:attrNameLst>
                                      </p:cBhvr>
                                      <p:tavLst>
                                        <p:tav tm="0">
                                          <p:val>
                                            <p:fltVal val="0"/>
                                          </p:val>
                                        </p:tav>
                                        <p:tav tm="100000">
                                          <p:val>
                                            <p:strVal val="#ppt_w"/>
                                          </p:val>
                                        </p:tav>
                                      </p:tavLst>
                                    </p:anim>
                                    <p:anim calcmode="lin" valueType="num">
                                      <p:cBhvr>
                                        <p:cTn id="27" dur="500" fill="hold"/>
                                        <p:tgtEl>
                                          <p:spTgt spid="1028"/>
                                        </p:tgtEl>
                                        <p:attrNameLst>
                                          <p:attrName>ppt_h</p:attrName>
                                        </p:attrNameLst>
                                      </p:cBhvr>
                                      <p:tavLst>
                                        <p:tav tm="0">
                                          <p:val>
                                            <p:fltVal val="0"/>
                                          </p:val>
                                        </p:tav>
                                        <p:tav tm="100000">
                                          <p:val>
                                            <p:strVal val="#ppt_h"/>
                                          </p:val>
                                        </p:tav>
                                      </p:tavLst>
                                    </p:anim>
                                    <p:animEffect transition="in" filter="fade">
                                      <p:cBhvr>
                                        <p:cTn id="28" dur="500"/>
                                        <p:tgtEl>
                                          <p:spTgt spid="102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down)">
                                      <p:cBhvr>
                                        <p:cTn id="40" dur="580">
                                          <p:stCondLst>
                                            <p:cond delay="0"/>
                                          </p:stCondLst>
                                        </p:cTn>
                                        <p:tgtEl>
                                          <p:spTgt spid="4"/>
                                        </p:tgtEl>
                                      </p:cBhvr>
                                    </p:animEffect>
                                    <p:anim calcmode="lin" valueType="num">
                                      <p:cBhvr>
                                        <p:cTn id="4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6" dur="26">
                                          <p:stCondLst>
                                            <p:cond delay="650"/>
                                          </p:stCondLst>
                                        </p:cTn>
                                        <p:tgtEl>
                                          <p:spTgt spid="4"/>
                                        </p:tgtEl>
                                      </p:cBhvr>
                                      <p:to x="100000" y="60000"/>
                                    </p:animScale>
                                    <p:animScale>
                                      <p:cBhvr>
                                        <p:cTn id="47" dur="166" decel="50000">
                                          <p:stCondLst>
                                            <p:cond delay="676"/>
                                          </p:stCondLst>
                                        </p:cTn>
                                        <p:tgtEl>
                                          <p:spTgt spid="4"/>
                                        </p:tgtEl>
                                      </p:cBhvr>
                                      <p:to x="100000" y="100000"/>
                                    </p:animScale>
                                    <p:animScale>
                                      <p:cBhvr>
                                        <p:cTn id="48" dur="26">
                                          <p:stCondLst>
                                            <p:cond delay="1312"/>
                                          </p:stCondLst>
                                        </p:cTn>
                                        <p:tgtEl>
                                          <p:spTgt spid="4"/>
                                        </p:tgtEl>
                                      </p:cBhvr>
                                      <p:to x="100000" y="80000"/>
                                    </p:animScale>
                                    <p:animScale>
                                      <p:cBhvr>
                                        <p:cTn id="49" dur="166" decel="50000">
                                          <p:stCondLst>
                                            <p:cond delay="1338"/>
                                          </p:stCondLst>
                                        </p:cTn>
                                        <p:tgtEl>
                                          <p:spTgt spid="4"/>
                                        </p:tgtEl>
                                      </p:cBhvr>
                                      <p:to x="100000" y="100000"/>
                                    </p:animScale>
                                    <p:animScale>
                                      <p:cBhvr>
                                        <p:cTn id="50" dur="26">
                                          <p:stCondLst>
                                            <p:cond delay="1642"/>
                                          </p:stCondLst>
                                        </p:cTn>
                                        <p:tgtEl>
                                          <p:spTgt spid="4"/>
                                        </p:tgtEl>
                                      </p:cBhvr>
                                      <p:to x="100000" y="90000"/>
                                    </p:animScale>
                                    <p:animScale>
                                      <p:cBhvr>
                                        <p:cTn id="51" dur="166" decel="50000">
                                          <p:stCondLst>
                                            <p:cond delay="1668"/>
                                          </p:stCondLst>
                                        </p:cTn>
                                        <p:tgtEl>
                                          <p:spTgt spid="4"/>
                                        </p:tgtEl>
                                      </p:cBhvr>
                                      <p:to x="100000" y="100000"/>
                                    </p:animScale>
                                    <p:animScale>
                                      <p:cBhvr>
                                        <p:cTn id="52" dur="26">
                                          <p:stCondLst>
                                            <p:cond delay="1808"/>
                                          </p:stCondLst>
                                        </p:cTn>
                                        <p:tgtEl>
                                          <p:spTgt spid="4"/>
                                        </p:tgtEl>
                                      </p:cBhvr>
                                      <p:to x="100000" y="95000"/>
                                    </p:animScale>
                                    <p:animScale>
                                      <p:cBhvr>
                                        <p:cTn id="53"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491</TotalTime>
  <Words>1179</Words>
  <Application>Microsoft Office PowerPoint</Application>
  <PresentationFormat>Presentación en pantalla (4:3)</PresentationFormat>
  <Paragraphs>41</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Tema n°4. Acompañó al Rey del cielo y de la tierra en las incomodidades del pesebre. </vt:lpstr>
      <vt:lpstr>Presentación de PowerPoint</vt:lpstr>
      <vt:lpstr>Presentación de PowerPoint</vt:lpstr>
      <vt:lpstr>Presentación de PowerPoint</vt:lpstr>
      <vt:lpstr>Presentación de PowerPoint</vt:lpstr>
      <vt:lpstr>Presentación de PowerPoint</vt:lpstr>
      <vt:lpstr>Presentación de PowerPoint</vt:lpstr>
      <vt:lpstr>¿Cuál era el trono del Hijo de Dios antes de tomar la forma humana en el vientre de María?</vt:lpstr>
      <vt:lpstr>El Hijo de Dios cambia su trono de zafiro por un pesebre cuyo colchón era paja</vt:lpstr>
      <vt:lpstr>¿Qué motivó al hijo de Dios para realizar esta transición?</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 Acompañó al Rey del cielo y de la tierra hasta el pesebre, y nunca le reclamó a José por su situación Luc.2:6,7.</dc:title>
  <dc:creator>FAMILIA FIERRO CH</dc:creator>
  <cp:lastModifiedBy>FAMILIA FIERRO CH</cp:lastModifiedBy>
  <cp:revision>56</cp:revision>
  <dcterms:created xsi:type="dcterms:W3CDTF">2013-02-24T19:26:41Z</dcterms:created>
  <dcterms:modified xsi:type="dcterms:W3CDTF">2013-03-04T14:58:03Z</dcterms:modified>
</cp:coreProperties>
</file>